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9" r:id="rId2"/>
  </p:sldMasterIdLst>
  <p:notesMasterIdLst>
    <p:notesMasterId r:id="rId10"/>
  </p:notesMasterIdLst>
  <p:sldIdLst>
    <p:sldId id="298" r:id="rId3"/>
    <p:sldId id="446" r:id="rId4"/>
    <p:sldId id="436" r:id="rId5"/>
    <p:sldId id="428" r:id="rId6"/>
    <p:sldId id="448" r:id="rId7"/>
    <p:sldId id="450" r:id="rId8"/>
    <p:sldId id="262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B2D"/>
    <a:srgbClr val="000099"/>
    <a:srgbClr val="3333CC"/>
    <a:srgbClr val="0033CC"/>
    <a:srgbClr val="9966FF"/>
    <a:srgbClr val="FFCCCC"/>
    <a:srgbClr val="FF5050"/>
    <a:srgbClr val="CC00FF"/>
    <a:srgbClr val="FFFF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3" autoAdjust="0"/>
    <p:restoredTop sz="93946" autoAdjust="0"/>
  </p:normalViewPr>
  <p:slideViewPr>
    <p:cSldViewPr snapToObjects="1" showGuides="1">
      <p:cViewPr varScale="1">
        <p:scale>
          <a:sx n="106" d="100"/>
          <a:sy n="106" d="100"/>
        </p:scale>
        <p:origin x="200" y="480"/>
      </p:cViewPr>
      <p:guideLst>
        <p:guide orient="horz" pos="1071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CE5A1-857B-214D-8BEE-AF65CEFCD544}" type="datetimeFigureOut">
              <a:rPr lang="de-DE" smtClean="0"/>
              <a:t>07.01.25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31BCB-E4CC-CD41-BF0E-941D9510A3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6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5245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533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526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815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95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33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9545"/>
            <a:ext cx="12192000" cy="6860032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983432" y="5373216"/>
            <a:ext cx="10515600" cy="48530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 sz="300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698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9545"/>
            <a:ext cx="12192000" cy="6860032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983432" y="5373216"/>
            <a:ext cx="10515600" cy="48530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 sz="300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2306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32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67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199" y="1702080"/>
            <a:ext cx="10515600" cy="48530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42603"/>
            <a:ext cx="10515599" cy="33624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00" b="0" i="0" baseline="0">
                <a:solidFill>
                  <a:srgbClr val="3434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Masterfließtextformat bearbeiten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675503" y="4118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678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816317" y="1691904"/>
            <a:ext cx="10515600" cy="47158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442603"/>
            <a:ext cx="10515600" cy="335552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>
                <a:solidFill>
                  <a:srgbClr val="343433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r>
              <a:rPr lang="de-DE" dirty="0"/>
              <a:t>Mastertextformat bearbeiten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endParaRPr lang="de-DE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r>
              <a:rPr lang="de-DE" dirty="0"/>
              <a:t>Mastertextformat bearbeiten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r>
              <a:rPr lang="de-DE" dirty="0"/>
              <a:t>Mastertextformat bearbeiten</a:t>
            </a:r>
          </a:p>
          <a:p>
            <a:pPr lvl="0"/>
            <a:endParaRPr lang="de-DE" dirty="0"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9838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38199" y="1702080"/>
            <a:ext cx="10515600" cy="54359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8200" y="2442602"/>
            <a:ext cx="10515600" cy="336266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 baseline="0">
                <a:solidFill>
                  <a:srgbClr val="EB8B2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 Mastertextformat bearbeiten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 Mastertextformat bearbeiten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r>
              <a:rPr lang="de-DE" dirty="0"/>
              <a:t> Mastertextformat bearbeiten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r>
              <a:rPr lang="de-DE" dirty="0"/>
              <a:t> Mastertextformat bearbeiten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dirty="0"/>
          </a:p>
          <a:p>
            <a:pPr lvl="0"/>
            <a:endParaRPr lang="de-DE" dirty="0"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1143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8199" y="1695473"/>
            <a:ext cx="10515600" cy="47158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442603"/>
            <a:ext cx="5181600" cy="33626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baseline="0">
                <a:solidFill>
                  <a:srgbClr val="343433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442603"/>
            <a:ext cx="5181600" cy="33626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700" baseline="0">
                <a:solidFill>
                  <a:srgbClr val="343433"/>
                </a:solidFill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 dirty="0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7760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838199" y="1702080"/>
            <a:ext cx="10515600" cy="485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77777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Mastertitelformat bearbeiten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8668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7052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rgbClr val="343433"/>
                </a:solidFill>
              </a:defRPr>
            </a:lvl1pPr>
          </a:lstStyle>
          <a:p>
            <a:r>
              <a:rPr lang="de-DE" dirty="0"/>
              <a:t>Seite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4069"/>
            <a:ext cx="12209450" cy="686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0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32"/>
            <a:ext cx="12192000" cy="6860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199" y="1702080"/>
            <a:ext cx="10515600" cy="48530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42603"/>
            <a:ext cx="10515599" cy="33624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00" b="0" i="0" baseline="0">
                <a:solidFill>
                  <a:srgbClr val="3434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Masterfließtextformat bearbeiten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675503" y="4118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816317" y="1691904"/>
            <a:ext cx="10515600" cy="47158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442603"/>
            <a:ext cx="10515600" cy="335552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>
                <a:solidFill>
                  <a:srgbClr val="343433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r>
              <a:rPr lang="de-DE" dirty="0"/>
              <a:t>Mastertextformat bearbeiten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endParaRPr lang="de-DE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r>
              <a:rPr lang="de-DE" dirty="0"/>
              <a:t>Mastertextformat bearbeiten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r>
              <a:rPr lang="de-DE" dirty="0"/>
              <a:t>Mastertextformat bearbeiten</a:t>
            </a:r>
          </a:p>
          <a:p>
            <a:pPr lvl="0"/>
            <a:endParaRPr lang="de-DE" dirty="0"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38199" y="1702080"/>
            <a:ext cx="10515600" cy="54359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8200" y="2442602"/>
            <a:ext cx="10515600" cy="336266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 sz="1700" baseline="0">
                <a:solidFill>
                  <a:srgbClr val="EB8B2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 Mastertextformat bearbeiten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 Mastertextformat bearbeiten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r>
              <a:rPr lang="de-DE" dirty="0"/>
              <a:t> Mastertextformat bearbeiten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Char char="»"/>
              <a:tabLst/>
              <a:defRPr/>
            </a:pPr>
            <a:r>
              <a:rPr lang="de-DE" dirty="0"/>
              <a:t> Mastertextformat bearbeiten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dirty="0"/>
          </a:p>
          <a:p>
            <a:pPr lvl="0"/>
            <a:endParaRPr lang="de-DE" dirty="0"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8199" y="1695473"/>
            <a:ext cx="10515600" cy="47158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442603"/>
            <a:ext cx="5181600" cy="33626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baseline="0">
                <a:solidFill>
                  <a:srgbClr val="343433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442603"/>
            <a:ext cx="5181600" cy="33626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700" baseline="0">
                <a:solidFill>
                  <a:srgbClr val="343433"/>
                </a:solidFill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 dirty="0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838199" y="1702080"/>
            <a:ext cx="10515600" cy="485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77777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Mastertitelformat bearbeiten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rgbClr val="343433"/>
                </a:solidFill>
              </a:defRPr>
            </a:lvl1pPr>
          </a:lstStyle>
          <a:p>
            <a:r>
              <a:rPr lang="de-DE" dirty="0"/>
              <a:t>Seite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4069"/>
            <a:ext cx="12209450" cy="686985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" y="0"/>
            <a:ext cx="12184785" cy="686409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49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8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" y="0"/>
            <a:ext cx="12184785" cy="686409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19736" y="6356350"/>
            <a:ext cx="457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189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https://www.youtube.com/embed/d9SJ90oxi10?feature=oembed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E21157-E4F1-41B2-B487-D9BBBC5CC35F}"/>
              </a:ext>
            </a:extLst>
          </p:cNvPr>
          <p:cNvSpPr/>
          <p:nvPr/>
        </p:nvSpPr>
        <p:spPr>
          <a:xfrm>
            <a:off x="407368" y="5589240"/>
            <a:ext cx="11233248" cy="882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14CA6BAF-2BB4-4D4E-998A-19329608B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6112044"/>
            <a:ext cx="9289032" cy="485308"/>
          </a:xfrm>
        </p:spPr>
        <p:txBody>
          <a:bodyPr/>
          <a:lstStyle/>
          <a:p>
            <a:r>
              <a:rPr lang="en-US" dirty="0" err="1"/>
              <a:t>Vorstellung</a:t>
            </a:r>
            <a:r>
              <a:rPr lang="en-US" dirty="0"/>
              <a:t> der AG Northup &amp; </a:t>
            </a:r>
            <a:r>
              <a:rPr lang="en-US" dirty="0" err="1"/>
              <a:t>Abschlussarbeitsthemen</a:t>
            </a:r>
            <a:r>
              <a:rPr lang="en-US" dirty="0"/>
              <a:t> 2025</a:t>
            </a:r>
            <a:br>
              <a:rPr lang="en-US" sz="2400" dirty="0"/>
            </a:br>
            <a:br>
              <a:rPr lang="en-US" sz="1000" dirty="0"/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Tracy Northup, Department of Experimental Physics</a:t>
            </a:r>
            <a:endParaRPr lang="en-US" sz="2400" dirty="0"/>
          </a:p>
        </p:txBody>
      </p:sp>
      <p:pic>
        <p:nvPicPr>
          <p:cNvPr id="5" name="Picture 4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55B933EA-6C8F-4BA3-8AC6-54C01C8A6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00" y="5378557"/>
            <a:ext cx="2393250" cy="143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2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F9118-48B7-3341-8483-54B5D17B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0000"/>
            <a:ext cx="9866313" cy="800768"/>
          </a:xfrm>
        </p:spPr>
        <p:txBody>
          <a:bodyPr/>
          <a:lstStyle/>
          <a:p>
            <a:r>
              <a:rPr lang="en-US" dirty="0"/>
              <a:t>Quantum Interfaces Group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FB8C91-45AC-064F-8E1C-7185FD68A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D3DCB-58E0-8B43-8C26-306FF7B69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ECACB-44DB-B014-1C5A-4E5FB3686EDB}"/>
              </a:ext>
            </a:extLst>
          </p:cNvPr>
          <p:cNvSpPr txBox="1"/>
          <p:nvPr/>
        </p:nvSpPr>
        <p:spPr>
          <a:xfrm>
            <a:off x="838198" y="1124744"/>
            <a:ext cx="10515602" cy="150810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three postdocs, nine PhD students, two master’s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quantum interfaces: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how can we transfer quantum states between atoms (ions), photons, &amp; phonons?</a:t>
            </a:r>
            <a:br>
              <a:rPr lang="en-US" sz="2400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EB8E7679-AF0B-4BE3-A25F-8F2E67329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296" y="17897"/>
            <a:ext cx="3296851" cy="1970943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13EB56-680B-B324-E162-13AF868D90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652" t="34224" r="18453" b="19835"/>
          <a:stretch/>
        </p:blipFill>
        <p:spPr>
          <a:xfrm>
            <a:off x="695400" y="2557166"/>
            <a:ext cx="5616625" cy="3285641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CEE54D9-978D-D3D4-7378-E3A8F6B3C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283" y="2603606"/>
            <a:ext cx="4789140" cy="3192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68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FB8C91-45AC-064F-8E1C-7185FD68A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D3DCB-58E0-8B43-8C26-306FF7B69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EB8E7679-AF0B-4BE3-A25F-8F2E67329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510" y="3933056"/>
            <a:ext cx="3296851" cy="1970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F1981-B133-5B90-EEA2-2A9EE7D2B5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12"/>
          <a:stretch/>
        </p:blipFill>
        <p:spPr>
          <a:xfrm>
            <a:off x="838199" y="1361258"/>
            <a:ext cx="2737721" cy="22837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736CF-88EC-CB86-81DB-A417DCAE1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6842" y="742523"/>
            <a:ext cx="3456384" cy="2264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CD29A-3B0C-5427-3BB1-E33976C25F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440" y="3154379"/>
            <a:ext cx="2737720" cy="27377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D2907D-7AF4-DB32-A7FD-3376EB602E54}"/>
              </a:ext>
            </a:extLst>
          </p:cNvPr>
          <p:cNvSpPr txBox="1"/>
          <p:nvPr/>
        </p:nvSpPr>
        <p:spPr>
          <a:xfrm>
            <a:off x="865704" y="260648"/>
            <a:ext cx="5302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trapped ions coupled to optical cavities for quantum networks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15D3D-06BF-7D9B-D758-30AC4191D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256" y="2276872"/>
            <a:ext cx="2844638" cy="24524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ECD8AA-9099-0DCC-9159-5AB92183CA5E}"/>
              </a:ext>
            </a:extLst>
          </p:cNvPr>
          <p:cNvSpPr txBox="1"/>
          <p:nvPr/>
        </p:nvSpPr>
        <p:spPr>
          <a:xfrm>
            <a:off x="7824192" y="1361258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levitated nanoparticles: towards quantum states of motion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BC5DF3-5AE8-3915-5063-E55ABD1A1093}"/>
              </a:ext>
            </a:extLst>
          </p:cNvPr>
          <p:cNvSpPr txBox="1"/>
          <p:nvPr/>
        </p:nvSpPr>
        <p:spPr>
          <a:xfrm flipH="1">
            <a:off x="1199456" y="3369186"/>
            <a:ext cx="373780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How can we distribute quantum entanglement over long distances?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D70A05-7E9C-5254-6D41-530EC580D111}"/>
              </a:ext>
            </a:extLst>
          </p:cNvPr>
          <p:cNvSpPr txBox="1"/>
          <p:nvPr/>
        </p:nvSpPr>
        <p:spPr>
          <a:xfrm flipH="1">
            <a:off x="8515345" y="4564584"/>
            <a:ext cx="318147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Can we prepare macroscopic quantum superpositions?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F9118-48B7-3341-8483-54B5D17B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0000"/>
            <a:ext cx="9866313" cy="800768"/>
          </a:xfrm>
        </p:spPr>
        <p:txBody>
          <a:bodyPr/>
          <a:lstStyle/>
          <a:p>
            <a:r>
              <a:rPr lang="en-US" dirty="0"/>
              <a:t>Recent bachelor’s thesis topics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FB8C91-45AC-064F-8E1C-7185FD68A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D3DCB-58E0-8B43-8C26-306FF7B69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ECACB-44DB-B014-1C5A-4E5FB3686EDB}"/>
              </a:ext>
            </a:extLst>
          </p:cNvPr>
          <p:cNvSpPr txBox="1"/>
          <p:nvPr/>
        </p:nvSpPr>
        <p:spPr>
          <a:xfrm>
            <a:off x="838199" y="1052736"/>
            <a:ext cx="9218241" cy="267765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“The attosecond optical clock network,” </a:t>
            </a:r>
            <a:r>
              <a:rPr lang="en-US" sz="2400" dirty="0">
                <a:latin typeface="+mj-lt"/>
              </a:rPr>
              <a:t>Matthias </a:t>
            </a:r>
            <a:r>
              <a:rPr lang="en-US" sz="2400" dirty="0" err="1">
                <a:latin typeface="+mj-lt"/>
              </a:rPr>
              <a:t>Dallio</a:t>
            </a: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“Quantum approximate optimization algorithm with a trapped ion quantum simulator,” </a:t>
            </a:r>
            <a:r>
              <a:rPr lang="en-US" sz="2400" dirty="0">
                <a:latin typeface="+mj-lt"/>
              </a:rPr>
              <a:t>Pavel </a:t>
            </a:r>
            <a:r>
              <a:rPr lang="en-US" sz="2400" dirty="0" err="1">
                <a:latin typeface="+mj-lt"/>
              </a:rPr>
              <a:t>Filippov</a:t>
            </a: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Quantenlogik-Spektroskopie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von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hochgeladenen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Ionen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,”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2400" dirty="0">
                <a:latin typeface="+mj-lt"/>
              </a:rPr>
              <a:t>Hannah Beckmann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“Expanding the observable volume of the universe: application of squeezed light in the LIGO detector,” </a:t>
            </a:r>
            <a:r>
              <a:rPr lang="en-US" sz="2400" dirty="0">
                <a:latin typeface="+mj-lt"/>
              </a:rPr>
              <a:t>Regina </a:t>
            </a:r>
            <a:r>
              <a:rPr lang="en-US" sz="2400" dirty="0" err="1">
                <a:latin typeface="+mj-lt"/>
              </a:rPr>
              <a:t>Wieser</a:t>
            </a:r>
            <a:endParaRPr lang="en-US" sz="2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2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F9118-48B7-3341-8483-54B5D17B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0000"/>
            <a:ext cx="9866313" cy="800768"/>
          </a:xfrm>
        </p:spPr>
        <p:txBody>
          <a:bodyPr/>
          <a:lstStyle/>
          <a:p>
            <a:r>
              <a:rPr lang="en-US" dirty="0"/>
              <a:t>Bachelor’s thesis topics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FB8C91-45AC-064F-8E1C-7185FD68A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D3DCB-58E0-8B43-8C26-306FF7B69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ECACB-44DB-B014-1C5A-4E5FB3686EDB}"/>
              </a:ext>
            </a:extLst>
          </p:cNvPr>
          <p:cNvSpPr txBox="1"/>
          <p:nvPr/>
        </p:nvSpPr>
        <p:spPr>
          <a:xfrm>
            <a:off x="838199" y="1052736"/>
            <a:ext cx="10802417" cy="212365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“Mechanical quantum sensing in the search for dark matter”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How can mechanical systems (such as levitated nanoparticles) be used to search for dark matter?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Is this a realistic approach? What are the strengths of such systems for these searches?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other topics available upon request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endParaRPr lang="en-US" sz="20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84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F9118-48B7-3341-8483-54B5D17B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0000"/>
            <a:ext cx="9866313" cy="800768"/>
          </a:xfrm>
        </p:spPr>
        <p:txBody>
          <a:bodyPr/>
          <a:lstStyle/>
          <a:p>
            <a:r>
              <a:rPr lang="en-US" dirty="0"/>
              <a:t>Recent master’s thesis topics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FB8C91-45AC-064F-8E1C-7185FD68A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D3DCB-58E0-8B43-8C26-306FF7B69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ECACB-44DB-B014-1C5A-4E5FB3686EDB}"/>
              </a:ext>
            </a:extLst>
          </p:cNvPr>
          <p:cNvSpPr txBox="1"/>
          <p:nvPr/>
        </p:nvSpPr>
        <p:spPr>
          <a:xfrm>
            <a:off x="838199" y="1052736"/>
            <a:ext cx="9218241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“A new control system for a quantum network node,” </a:t>
            </a:r>
            <a:r>
              <a:rPr lang="en-US" sz="2400" dirty="0">
                <a:latin typeface="+mj-lt"/>
              </a:rPr>
              <a:t>Riccardo </a:t>
            </a:r>
            <a:r>
              <a:rPr lang="en-US" sz="2400" dirty="0" err="1">
                <a:latin typeface="+mj-lt"/>
              </a:rPr>
              <a:t>Conzatti</a:t>
            </a: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“Towards absorption of single photons for an ion-cavity interface,”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2400" dirty="0">
                <a:latin typeface="+mj-lt"/>
              </a:rPr>
              <a:t>Luca Mastrangelo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“Self-homodyne position detection of a levitated silica nanoparticle,”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2400" dirty="0">
                <a:latin typeface="+mj-lt"/>
              </a:rPr>
              <a:t>Katharina Heidegger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solidFill>
                  <a:srgbClr val="EB8B2D"/>
                </a:solidFill>
                <a:latin typeface="+mj-lt"/>
              </a:rPr>
              <a:t>ÖPG Student Prize 2023!</a:t>
            </a:r>
          </a:p>
        </p:txBody>
      </p:sp>
      <p:pic>
        <p:nvPicPr>
          <p:cNvPr id="6" name="Online Media 5" descr="Self-homodyne position detection of a levitated silica nanoparticle - Heidegger Katharina">
            <a:hlinkClick r:id="" action="ppaction://media"/>
            <a:extLst>
              <a:ext uri="{FF2B5EF4-FFF2-40B4-BE49-F238E27FC236}">
                <a16:creationId xmlns:a16="http://schemas.microsoft.com/office/drawing/2014/main" id="{C3FEC695-9623-EED8-FD25-6BA2178A19F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937723" y="2841257"/>
            <a:ext cx="5220881" cy="2949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582C4F-DAD8-5065-505F-955CC966EA99}"/>
              </a:ext>
            </a:extLst>
          </p:cNvPr>
          <p:cNvSpPr txBox="1"/>
          <p:nvPr/>
        </p:nvSpPr>
        <p:spPr>
          <a:xfrm>
            <a:off x="1103630" y="5502214"/>
            <a:ext cx="481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https://</a:t>
            </a:r>
            <a:r>
              <a:rPr lang="en-US" dirty="0" err="1">
                <a:latin typeface="+mj-lt"/>
              </a:rPr>
              <a:t>www.youtube.com</a:t>
            </a:r>
            <a:r>
              <a:rPr lang="en-US" dirty="0">
                <a:latin typeface="+mj-lt"/>
              </a:rPr>
              <a:t>/</a:t>
            </a:r>
            <a:r>
              <a:rPr lang="en-US" dirty="0" err="1">
                <a:latin typeface="+mj-lt"/>
              </a:rPr>
              <a:t>watch?v</a:t>
            </a:r>
            <a:r>
              <a:rPr lang="en-US" dirty="0">
                <a:latin typeface="+mj-lt"/>
              </a:rPr>
              <a:t>=d9SJ90oxi10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33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308AA-BF74-4FDC-959C-1E7529BFF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Vorstellung der Arbeitsgruppen  I  Tracy Northup  I  Jan. 15, 2025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510B2-1927-447D-8D86-FE3042020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92756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2.9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351</Words>
  <Application>Microsoft Macintosh PowerPoint</Application>
  <PresentationFormat>Widescreen</PresentationFormat>
  <Paragraphs>40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.AppleSystemUIFont</vt:lpstr>
      <vt:lpstr>Arial</vt:lpstr>
      <vt:lpstr>Calibri</vt:lpstr>
      <vt:lpstr>Office-Design</vt:lpstr>
      <vt:lpstr>1_Office-Design</vt:lpstr>
      <vt:lpstr>Vorstellung der AG Northup &amp; Abschlussarbeitsthemen 2025  Tracy Northup, Department of Experimental Physics</vt:lpstr>
      <vt:lpstr>Quantum Interfaces Group</vt:lpstr>
      <vt:lpstr>PowerPoint Presentation</vt:lpstr>
      <vt:lpstr>Recent bachelor’s thesis topics</vt:lpstr>
      <vt:lpstr>Bachelor’s thesis topics 2025</vt:lpstr>
      <vt:lpstr>Recent master’s thesis topics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Tracy Eleanor Northup</cp:lastModifiedBy>
  <cp:revision>448</cp:revision>
  <dcterms:created xsi:type="dcterms:W3CDTF">2017-06-06T07:41:45Z</dcterms:created>
  <dcterms:modified xsi:type="dcterms:W3CDTF">2025-01-07T13:53:16Z</dcterms:modified>
</cp:coreProperties>
</file>