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Open Sans SemiBold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Oi2tv0EAXlvlxjOPqdRTINShs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penSansSemiBold-bold.fntdata"/><Relationship Id="rId12" Type="http://schemas.openxmlformats.org/officeDocument/2006/relationships/font" Target="fonts/OpenSans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SemiBold-boldItalic.fntdata"/><Relationship Id="rId14" Type="http://schemas.openxmlformats.org/officeDocument/2006/relationships/font" Target="fonts/OpenSansSemiBold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b6e6ec5a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g2ab6e6ec5a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b6e6ec5ab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g2ab6e6ec5ab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959ae23e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2a959ae23e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3318b5ad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323318b5ad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3318b5ad7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23318b5ad7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323318b5ad7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334963" y="1457132"/>
            <a:ext cx="11522075" cy="464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0" type="dt"/>
          </p:nvPr>
        </p:nvSpPr>
        <p:spPr>
          <a:xfrm>
            <a:off x="334962" y="6480322"/>
            <a:ext cx="105634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11353800" y="6480323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334963" y="2062163"/>
            <a:ext cx="11522075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34963" y="1457132"/>
            <a:ext cx="11522075" cy="464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334962" y="6480322"/>
            <a:ext cx="105634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11353800" y="6480323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334963" y="2062164"/>
            <a:ext cx="5688000" cy="230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2" type="body"/>
          </p:nvPr>
        </p:nvSpPr>
        <p:spPr>
          <a:xfrm>
            <a:off x="6169037" y="2062163"/>
            <a:ext cx="5688000" cy="230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3" type="body"/>
          </p:nvPr>
        </p:nvSpPr>
        <p:spPr>
          <a:xfrm>
            <a:off x="334962" y="4510761"/>
            <a:ext cx="5688000" cy="1607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4" type="body"/>
          </p:nvPr>
        </p:nvSpPr>
        <p:spPr>
          <a:xfrm>
            <a:off x="6175362" y="4521983"/>
            <a:ext cx="5688000" cy="1607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334963" y="1457132"/>
            <a:ext cx="11522075" cy="464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334962" y="6480322"/>
            <a:ext cx="105634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11353800" y="6480323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334963" y="2062163"/>
            <a:ext cx="56880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2" type="body"/>
          </p:nvPr>
        </p:nvSpPr>
        <p:spPr>
          <a:xfrm>
            <a:off x="6169037" y="2062162"/>
            <a:ext cx="56880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>
            <p:ph idx="2" type="pic"/>
          </p:nvPr>
        </p:nvSpPr>
        <p:spPr>
          <a:xfrm>
            <a:off x="334963" y="1449388"/>
            <a:ext cx="11522075" cy="5048916"/>
          </a:xfrm>
          <a:prstGeom prst="rect">
            <a:avLst/>
          </a:prstGeom>
          <a:gradFill>
            <a:gsLst>
              <a:gs pos="0">
                <a:srgbClr val="E9F4FE">
                  <a:alpha val="0"/>
                </a:srgbClr>
              </a:gs>
              <a:gs pos="25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34962" y="4972821"/>
            <a:ext cx="11522075" cy="819045"/>
          </a:xfrm>
          <a:prstGeom prst="rect">
            <a:avLst/>
          </a:prstGeom>
          <a:solidFill>
            <a:schemeClr val="lt1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Open Sans SemiBol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34963" y="5791866"/>
            <a:ext cx="11522075" cy="706438"/>
          </a:xfrm>
          <a:prstGeom prst="rect">
            <a:avLst/>
          </a:prstGeom>
          <a:solidFill>
            <a:schemeClr val="lt1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34963" y="1457132"/>
            <a:ext cx="11522075" cy="464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SemiBold"/>
              <a:buNone/>
              <a:defRPr b="0" i="0" sz="36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0" type="dt"/>
          </p:nvPr>
        </p:nvSpPr>
        <p:spPr>
          <a:xfrm>
            <a:off x="334962" y="6480322"/>
            <a:ext cx="105634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11353800" y="6480323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" name="Google Shape;13;p7"/>
          <p:cNvSpPr/>
          <p:nvPr/>
        </p:nvSpPr>
        <p:spPr>
          <a:xfrm>
            <a:off x="6191251" y="333375"/>
            <a:ext cx="5665787" cy="75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Institute for Astro- and Particle Physics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-DE" sz="2200" u="none" cap="none" strike="noStrike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Extragalactic Astrophysics</a:t>
            </a:r>
            <a:endParaRPr b="0" i="0" sz="2200" u="none" cap="none" strike="noStrike">
              <a:solidFill>
                <a:schemeClr val="accent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00" y="1"/>
            <a:ext cx="3978349" cy="11445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86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bastian.grandis@uibk.ac.at" TargetMode="External"/><Relationship Id="rId4" Type="http://schemas.openxmlformats.org/officeDocument/2006/relationships/hyperlink" Target="mailto:laila.linke@uibk.ac.at" TargetMode="External"/><Relationship Id="rId5" Type="http://schemas.openxmlformats.org/officeDocument/2006/relationships/hyperlink" Target="mailto:benjamin.csizi@uibk.ac.at" TargetMode="External"/><Relationship Id="rId6" Type="http://schemas.openxmlformats.org/officeDocument/2006/relationships/hyperlink" Target="mailto:tim.schrabback@uibk.ac.at" TargetMode="External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hyperlink" Target="https://arxiv.org/pdf/2409.075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type="title"/>
          </p:nvPr>
        </p:nvSpPr>
        <p:spPr>
          <a:xfrm>
            <a:off x="334963" y="1457132"/>
            <a:ext cx="11522075" cy="464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SemiBold"/>
              <a:buNone/>
            </a:pPr>
            <a:r>
              <a:rPr lang="de-DE"/>
              <a:t>Research group Extragalactic Astrophysics</a:t>
            </a:r>
            <a:endParaRPr/>
          </a:p>
        </p:txBody>
      </p:sp>
      <p:sp>
        <p:nvSpPr>
          <p:cNvPr id="43" name="Google Shape;43;p2"/>
          <p:cNvSpPr txBox="1"/>
          <p:nvPr/>
        </p:nvSpPr>
        <p:spPr>
          <a:xfrm>
            <a:off x="502813" y="6270142"/>
            <a:ext cx="115221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SemiBold"/>
              <a:buNone/>
            </a:pPr>
            <a:r>
              <a:rPr b="0" i="0" lang="de-DE" sz="36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Bachelor thesis topics 2025</a:t>
            </a:r>
            <a:endParaRPr b="0" i="0" sz="3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7010400" y="2230600"/>
            <a:ext cx="4533900" cy="35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b="1" i="0" lang="de-DE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Contacts for Bachelor thesis </a:t>
            </a:r>
            <a:br>
              <a:rPr b="1" i="0" lang="de-DE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de-DE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topic requests: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br>
              <a:rPr b="0" i="0" lang="de-DE" sz="14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b="0" i="0" lang="de-DE" sz="16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Dr. Sebastian Grandis</a:t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b="0" i="0" lang="de-DE" sz="1600" u="sng" cap="none" strike="noStrike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3"/>
              </a:rPr>
              <a:t>sebastian.grandis@uibk.ac.at</a:t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b="0" i="0" lang="de-DE" sz="16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Dr. Laila Linke</a:t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b="0" i="0" lang="de-DE" sz="1600" u="sng" cap="none" strike="noStrike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4"/>
              </a:rPr>
              <a:t>laila.linke@uibk.ac.at</a:t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lang="de-DE" sz="16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Benjamin Csizi </a:t>
            </a:r>
            <a:endParaRPr sz="16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lang="de-DE" sz="1600" u="sng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5"/>
              </a:rPr>
              <a:t>benjamin.csizi@uibk.ac.at</a:t>
            </a:r>
            <a:endParaRPr sz="16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rPr b="0" i="0" lang="de-DE" sz="16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Univ.-Prof. Dr. Tim Schrabback </a:t>
            </a:r>
            <a:r>
              <a:rPr b="0" i="0" lang="de-DE" sz="1600" u="sng" cap="none" strike="noStrike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6"/>
              </a:rPr>
              <a:t>tim.schrabback@uibk.ac.at</a:t>
            </a:r>
            <a:endParaRPr b="0" i="0" sz="16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SemiBold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5" name="Google Shape;45;p2"/>
          <p:cNvPicPr preferRelativeResize="0"/>
          <p:nvPr/>
        </p:nvPicPr>
        <p:blipFill rotWithShape="1">
          <a:blip r:embed="rId7">
            <a:alphaModFix/>
          </a:blip>
          <a:srcRect b="15144" l="6967" r="4840" t="8090"/>
          <a:stretch/>
        </p:blipFill>
        <p:spPr>
          <a:xfrm>
            <a:off x="865700" y="2364075"/>
            <a:ext cx="5968510" cy="346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title"/>
          </p:nvPr>
        </p:nvSpPr>
        <p:spPr>
          <a:xfrm>
            <a:off x="334963" y="1457132"/>
            <a:ext cx="11522075" cy="464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SemiBold"/>
              <a:buNone/>
            </a:pPr>
            <a:r>
              <a:rPr lang="de-DE"/>
              <a:t>Main research field: Observational cosmology</a:t>
            </a:r>
            <a:endParaRPr/>
          </a:p>
        </p:txBody>
      </p:sp>
      <p:sp>
        <p:nvSpPr>
          <p:cNvPr id="51" name="Google Shape;51;p3"/>
          <p:cNvSpPr txBox="1"/>
          <p:nvPr>
            <p:ph idx="10" type="dt"/>
          </p:nvPr>
        </p:nvSpPr>
        <p:spPr>
          <a:xfrm>
            <a:off x="334962" y="6480322"/>
            <a:ext cx="105634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Image Credit: ESA</a:t>
            </a:r>
            <a:endParaRPr/>
          </a:p>
        </p:txBody>
      </p:sp>
      <p:sp>
        <p:nvSpPr>
          <p:cNvPr id="52" name="Google Shape;52;p3"/>
          <p:cNvSpPr txBox="1"/>
          <p:nvPr>
            <p:ph idx="12" type="sldNum"/>
          </p:nvPr>
        </p:nvSpPr>
        <p:spPr>
          <a:xfrm>
            <a:off x="11353800" y="6480323"/>
            <a:ext cx="5032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The cosmic budget of ‘ordinary’ matter" id="53" name="Google Shape;5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345" l="12952" r="2554" t="8519"/>
          <a:stretch/>
        </p:blipFill>
        <p:spPr>
          <a:xfrm>
            <a:off x="2677111" y="2069018"/>
            <a:ext cx="7317121" cy="406032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" name="Google Shape;54;p3"/>
          <p:cNvSpPr/>
          <p:nvPr/>
        </p:nvSpPr>
        <p:spPr>
          <a:xfrm>
            <a:off x="334963" y="2069018"/>
            <a:ext cx="6049795" cy="642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present-day energy budget of the Universe:</a:t>
            </a:r>
            <a:endParaRPr b="0" i="0" sz="2400" u="none" cap="none" strike="noStrike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b6e6ec5ab_0_0"/>
          <p:cNvSpPr txBox="1"/>
          <p:nvPr>
            <p:ph type="title"/>
          </p:nvPr>
        </p:nvSpPr>
        <p:spPr>
          <a:xfrm>
            <a:off x="334963" y="1310045"/>
            <a:ext cx="115221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SemiBold"/>
              <a:buNone/>
            </a:pPr>
            <a:r>
              <a:rPr lang="de-DE" sz="3000"/>
              <a:t>Main focus of the group: Probing cosmology via …</a:t>
            </a:r>
            <a:endParaRPr sz="3000"/>
          </a:p>
        </p:txBody>
      </p:sp>
      <p:sp>
        <p:nvSpPr>
          <p:cNvPr id="60" name="Google Shape;60;g2ab6e6ec5ab_0_0"/>
          <p:cNvSpPr txBox="1"/>
          <p:nvPr>
            <p:ph idx="12" type="sldNum"/>
          </p:nvPr>
        </p:nvSpPr>
        <p:spPr>
          <a:xfrm>
            <a:off x="11353800" y="6480323"/>
            <a:ext cx="50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1" name="Google Shape;61;g2ab6e6ec5ab_0_0"/>
          <p:cNvSpPr txBox="1"/>
          <p:nvPr>
            <p:ph idx="1" type="body"/>
          </p:nvPr>
        </p:nvSpPr>
        <p:spPr>
          <a:xfrm>
            <a:off x="334963" y="1837576"/>
            <a:ext cx="5688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 sz="2400">
                <a:latin typeface="Open Sans SemiBold"/>
                <a:ea typeface="Open Sans SemiBold"/>
                <a:cs typeface="Open Sans SemiBold"/>
                <a:sym typeface="Open Sans SemiBold"/>
              </a:rPr>
              <a:t>… the growth of structure</a:t>
            </a:r>
            <a:endParaRPr sz="24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2" name="Google Shape;62;g2ab6e6ec5ab_0_0"/>
          <p:cNvSpPr/>
          <p:nvPr/>
        </p:nvSpPr>
        <p:spPr>
          <a:xfrm>
            <a:off x="1402050" y="3704175"/>
            <a:ext cx="20646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Dark matter distributions in cosmological simulations</a:t>
            </a:r>
            <a:endParaRPr b="0" i="0" sz="18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63" name="Google Shape;63;g2ab6e6ec5ab_0_0"/>
          <p:cNvGrpSpPr/>
          <p:nvPr/>
        </p:nvGrpSpPr>
        <p:grpSpPr>
          <a:xfrm>
            <a:off x="3433944" y="2201469"/>
            <a:ext cx="6990025" cy="4279086"/>
            <a:chOff x="2165684" y="2527645"/>
            <a:chExt cx="3844898" cy="2381239"/>
          </a:xfrm>
        </p:grpSpPr>
        <p:pic>
          <p:nvPicPr>
            <p:cNvPr id="64" name="Google Shape;64;g2ab6e6ec5ab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65684" y="2527645"/>
              <a:ext cx="3844898" cy="2381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g2ab6e6ec5ab_0_0"/>
            <p:cNvSpPr txBox="1"/>
            <p:nvPr/>
          </p:nvSpPr>
          <p:spPr>
            <a:xfrm>
              <a:off x="2573562" y="4662366"/>
              <a:ext cx="1185900" cy="2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Credit: Virgo Collaboration</a:t>
              </a:r>
              <a:endPara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ab6e6ec5a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25" y="2906250"/>
            <a:ext cx="5249743" cy="295528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ab6e6ec5ab_0_19"/>
          <p:cNvSpPr txBox="1"/>
          <p:nvPr>
            <p:ph type="title"/>
          </p:nvPr>
        </p:nvSpPr>
        <p:spPr>
          <a:xfrm>
            <a:off x="334963" y="1310045"/>
            <a:ext cx="115221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SemiBold"/>
              <a:buNone/>
            </a:pPr>
            <a:r>
              <a:rPr lang="de-DE" sz="3000"/>
              <a:t>Main focus of the group: Probing cosmology via …</a:t>
            </a:r>
            <a:endParaRPr sz="3000"/>
          </a:p>
        </p:txBody>
      </p:sp>
      <p:sp>
        <p:nvSpPr>
          <p:cNvPr id="72" name="Google Shape;72;g2ab6e6ec5ab_0_19"/>
          <p:cNvSpPr txBox="1"/>
          <p:nvPr>
            <p:ph idx="12" type="sldNum"/>
          </p:nvPr>
        </p:nvSpPr>
        <p:spPr>
          <a:xfrm>
            <a:off x="11353800" y="6480323"/>
            <a:ext cx="50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3" name="Google Shape;73;g2ab6e6ec5ab_0_19"/>
          <p:cNvSpPr txBox="1"/>
          <p:nvPr>
            <p:ph idx="2" type="body"/>
          </p:nvPr>
        </p:nvSpPr>
        <p:spPr>
          <a:xfrm>
            <a:off x="411187" y="2303525"/>
            <a:ext cx="5688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Char char="+"/>
            </a:pPr>
            <a:r>
              <a:rPr lang="de-DE" sz="2400">
                <a:latin typeface="Open Sans SemiBold"/>
                <a:ea typeface="Open Sans SemiBold"/>
                <a:cs typeface="Open Sans SemiBold"/>
                <a:sym typeface="Open Sans SemiBold"/>
              </a:rPr>
              <a:t>weak gravitational lensing</a:t>
            </a:r>
            <a:endParaRPr sz="24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74" name="Google Shape;74;g2ab6e6ec5ab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8600" y="2400719"/>
            <a:ext cx="2703976" cy="244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ab6e6ec5ab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4100" y="2421475"/>
            <a:ext cx="2508000" cy="226608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ab6e6ec5ab_0_19"/>
          <p:cNvSpPr/>
          <p:nvPr/>
        </p:nvSpPr>
        <p:spPr>
          <a:xfrm>
            <a:off x="5601275" y="1883225"/>
            <a:ext cx="6715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Galaxy cluster RCS2327-03 + lensing mass reconstruction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2ab6e6ec5ab_0_19"/>
          <p:cNvPicPr preferRelativeResize="0"/>
          <p:nvPr/>
        </p:nvPicPr>
        <p:blipFill rotWithShape="1">
          <a:blip r:embed="rId6">
            <a:alphaModFix/>
          </a:blip>
          <a:srcRect b="0" l="4950" r="8190" t="0"/>
          <a:stretch/>
        </p:blipFill>
        <p:spPr>
          <a:xfrm>
            <a:off x="7392893" y="4953446"/>
            <a:ext cx="4127813" cy="174220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ab6e6ec5ab_0_19"/>
          <p:cNvSpPr txBox="1"/>
          <p:nvPr/>
        </p:nvSpPr>
        <p:spPr>
          <a:xfrm>
            <a:off x="7392700" y="6163155"/>
            <a:ext cx="282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Credit: Millennium Simulation, Springel et al. (2005)</a:t>
            </a:r>
            <a:endParaRPr b="0" i="0" sz="12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g2ab6e6ec5ab_0_19"/>
          <p:cNvSpPr txBox="1"/>
          <p:nvPr/>
        </p:nvSpPr>
        <p:spPr>
          <a:xfrm>
            <a:off x="10994213" y="2908817"/>
            <a:ext cx="113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Credit: ESO / NASA / ESA / Schrabback et al. (2018b) A&amp;A 610, A85  </a:t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g2ab6e6ec5ab_0_19"/>
          <p:cNvSpPr txBox="1"/>
          <p:nvPr/>
        </p:nvSpPr>
        <p:spPr>
          <a:xfrm>
            <a:off x="3280612" y="5999847"/>
            <a:ext cx="250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Credit: Treu 2011, NASA, </a:t>
            </a:r>
            <a:br>
              <a:rPr b="0" i="0" lang="de-DE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de-DE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Meteosat, C. Mc Allen</a:t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g2ab6e6ec5ab_0_19"/>
          <p:cNvSpPr txBox="1"/>
          <p:nvPr>
            <p:ph idx="1" type="body"/>
          </p:nvPr>
        </p:nvSpPr>
        <p:spPr>
          <a:xfrm>
            <a:off x="334963" y="1837576"/>
            <a:ext cx="5688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 sz="2400">
                <a:latin typeface="Open Sans SemiBold"/>
                <a:ea typeface="Open Sans SemiBold"/>
                <a:cs typeface="Open Sans SemiBold"/>
                <a:sym typeface="Open Sans SemiBold"/>
              </a:rPr>
              <a:t>… the growth of structure</a:t>
            </a:r>
            <a:endParaRPr sz="24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959ae23e6_0_0"/>
          <p:cNvSpPr txBox="1"/>
          <p:nvPr>
            <p:ph type="title"/>
          </p:nvPr>
        </p:nvSpPr>
        <p:spPr>
          <a:xfrm>
            <a:off x="334975" y="1304725"/>
            <a:ext cx="11765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SemiBold"/>
              <a:buNone/>
            </a:pPr>
            <a:r>
              <a:rPr lang="de-DE" sz="3000"/>
              <a:t>Topic 1: Accelerating models of the connection of dark matter and galaxies with AI</a:t>
            </a:r>
            <a:endParaRPr sz="3000"/>
          </a:p>
        </p:txBody>
      </p:sp>
      <p:sp>
        <p:nvSpPr>
          <p:cNvPr id="87" name="Google Shape;87;g2a959ae23e6_0_0"/>
          <p:cNvSpPr txBox="1"/>
          <p:nvPr>
            <p:ph idx="2" type="body"/>
          </p:nvPr>
        </p:nvSpPr>
        <p:spPr>
          <a:xfrm>
            <a:off x="5816450" y="2335375"/>
            <a:ext cx="5823000" cy="2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/>
              <a:t>We can predict the </a:t>
            </a:r>
            <a:r>
              <a:rPr b="1" lang="de-DE" sz="2000"/>
              <a:t>spatial distribution of galaxies within the dark matter distribution </a:t>
            </a:r>
            <a:r>
              <a:rPr lang="de-DE" sz="2000"/>
              <a:t>and their properties with so-called </a:t>
            </a:r>
            <a:r>
              <a:rPr b="1" lang="de-DE" sz="2000"/>
              <a:t>halo models</a:t>
            </a:r>
            <a:r>
              <a:rPr lang="de-DE" sz="2000"/>
              <a:t>. But these models are </a:t>
            </a:r>
            <a:r>
              <a:rPr b="1" lang="de-DE" sz="2000"/>
              <a:t>computationally expensive and too slow for upcoming surveys</a:t>
            </a:r>
            <a:r>
              <a:rPr lang="de-DE" sz="2000"/>
              <a:t>.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88" name="Google Shape;88;g2a959ae23e6_0_0"/>
          <p:cNvSpPr txBox="1"/>
          <p:nvPr/>
        </p:nvSpPr>
        <p:spPr>
          <a:xfrm>
            <a:off x="6636200" y="9349875"/>
            <a:ext cx="4754100" cy="4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Grandis+21: https://arxiv.org/abs/2103.16212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a959ae23e6_0_0"/>
          <p:cNvSpPr txBox="1"/>
          <p:nvPr/>
        </p:nvSpPr>
        <p:spPr>
          <a:xfrm>
            <a:off x="431125" y="4927325"/>
            <a:ext cx="760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this project you will use </a:t>
            </a: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machine learning methods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to accelerate the modelling with </a:t>
            </a: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neural-network-based emulators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2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g2a959ae23e6_0_0"/>
          <p:cNvSpPr txBox="1"/>
          <p:nvPr/>
        </p:nvSpPr>
        <p:spPr>
          <a:xfrm>
            <a:off x="431125" y="5882150"/>
            <a:ext cx="756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Requirements: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some python experience, experience with AI and (extragalactic) astrophysics welcome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a959ae23e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25" y="2252738"/>
            <a:ext cx="4710424" cy="23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a959ae23e6_0_0"/>
          <p:cNvSpPr/>
          <p:nvPr/>
        </p:nvSpPr>
        <p:spPr>
          <a:xfrm>
            <a:off x="677750" y="4226850"/>
            <a:ext cx="1751700" cy="2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Dark Matter density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a959ae23e6_0_0"/>
          <p:cNvSpPr/>
          <p:nvPr/>
        </p:nvSpPr>
        <p:spPr>
          <a:xfrm>
            <a:off x="3190550" y="4226850"/>
            <a:ext cx="1751700" cy="2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Galaxies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a959ae23e6_0_0"/>
          <p:cNvSpPr/>
          <p:nvPr/>
        </p:nvSpPr>
        <p:spPr>
          <a:xfrm>
            <a:off x="3338275" y="4577088"/>
            <a:ext cx="1751700" cy="2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Asgari+ (2023)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2a959ae23e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2750" y="4577102"/>
            <a:ext cx="2928401" cy="19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a959ae23e6_0_0"/>
          <p:cNvSpPr/>
          <p:nvPr/>
        </p:nvSpPr>
        <p:spPr>
          <a:xfrm rot="-5400000">
            <a:off x="7691775" y="5519850"/>
            <a:ext cx="1751700" cy="2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parameters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a959ae23e6_0_0"/>
          <p:cNvSpPr/>
          <p:nvPr/>
        </p:nvSpPr>
        <p:spPr>
          <a:xfrm rot="-5400000">
            <a:off x="10648100" y="5586600"/>
            <a:ext cx="1751700" cy="2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prediction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a959ae23e6_0_0"/>
          <p:cNvSpPr txBox="1"/>
          <p:nvPr/>
        </p:nvSpPr>
        <p:spPr>
          <a:xfrm>
            <a:off x="8748400" y="6489700"/>
            <a:ext cx="298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Dake, Mysid, CC BY 1.0 via Wikimedia Commons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23318b5ad7_0_0"/>
          <p:cNvPicPr preferRelativeResize="0"/>
          <p:nvPr/>
        </p:nvPicPr>
        <p:blipFill rotWithShape="1">
          <a:blip r:embed="rId3">
            <a:alphaModFix/>
          </a:blip>
          <a:srcRect b="0" l="66993" r="-543" t="0"/>
          <a:stretch/>
        </p:blipFill>
        <p:spPr>
          <a:xfrm>
            <a:off x="2778199" y="2207100"/>
            <a:ext cx="2375124" cy="23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23318b5ad7_0_0"/>
          <p:cNvPicPr preferRelativeResize="0"/>
          <p:nvPr/>
        </p:nvPicPr>
        <p:blipFill rotWithShape="1">
          <a:blip r:embed="rId3">
            <a:alphaModFix/>
          </a:blip>
          <a:srcRect b="0" l="0" r="66448" t="0"/>
          <a:stretch/>
        </p:blipFill>
        <p:spPr>
          <a:xfrm>
            <a:off x="169250" y="2207100"/>
            <a:ext cx="2375124" cy="2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23318b5ad7_0_0"/>
          <p:cNvSpPr txBox="1"/>
          <p:nvPr>
            <p:ph type="title"/>
          </p:nvPr>
        </p:nvSpPr>
        <p:spPr>
          <a:xfrm>
            <a:off x="334975" y="1304725"/>
            <a:ext cx="11765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SemiBold"/>
              <a:buNone/>
            </a:pPr>
            <a:r>
              <a:rPr lang="de-DE" sz="3000"/>
              <a:t>Topic 2: Comparing the cluster selection in X-ray and millimeter wavelength</a:t>
            </a:r>
            <a:endParaRPr sz="3000"/>
          </a:p>
        </p:txBody>
      </p:sp>
      <p:sp>
        <p:nvSpPr>
          <p:cNvPr id="106" name="Google Shape;106;g323318b5ad7_0_0"/>
          <p:cNvSpPr txBox="1"/>
          <p:nvPr>
            <p:ph idx="2" type="body"/>
          </p:nvPr>
        </p:nvSpPr>
        <p:spPr>
          <a:xfrm>
            <a:off x="5567300" y="2011825"/>
            <a:ext cx="6126600" cy="2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/>
              <a:t>Galaxy Clusters are visible via the </a:t>
            </a:r>
            <a:r>
              <a:rPr b="1" lang="de-DE" sz="2000"/>
              <a:t>hot (&gt;1e7 K) plasma</a:t>
            </a:r>
            <a:r>
              <a:rPr lang="de-DE" sz="2000"/>
              <a:t> they contain – both in emission in </a:t>
            </a:r>
            <a:r>
              <a:rPr b="1" lang="de-DE" sz="2000"/>
              <a:t>X-rays</a:t>
            </a:r>
            <a:r>
              <a:rPr lang="de-DE" sz="2000"/>
              <a:t>, and in absorption in </a:t>
            </a:r>
            <a:r>
              <a:rPr b="1" lang="de-DE" sz="2000"/>
              <a:t>millimeter wavelength</a:t>
            </a:r>
            <a:r>
              <a:rPr lang="de-DE" sz="2000"/>
              <a:t>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07" name="Google Shape;107;g323318b5ad7_0_0"/>
          <p:cNvSpPr txBox="1"/>
          <p:nvPr/>
        </p:nvSpPr>
        <p:spPr>
          <a:xfrm>
            <a:off x="6636200" y="9349875"/>
            <a:ext cx="4754100" cy="4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Grandis+21: https://arxiv.org/abs/2103.16212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23318b5ad7_0_0"/>
          <p:cNvSpPr txBox="1"/>
          <p:nvPr/>
        </p:nvSpPr>
        <p:spPr>
          <a:xfrm>
            <a:off x="431125" y="4927325"/>
            <a:ext cx="691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this project you will use </a:t>
            </a: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Bayesian population modelling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, a generative AI algorithm used for inference</a:t>
            </a:r>
            <a:endParaRPr b="0" i="0" sz="2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g323318b5ad7_0_0"/>
          <p:cNvSpPr txBox="1"/>
          <p:nvPr/>
        </p:nvSpPr>
        <p:spPr>
          <a:xfrm>
            <a:off x="60925" y="5706275"/>
            <a:ext cx="756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Requirements: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some python experience, experience with AI, (extragalactic) astrophysics, and statistical inference welcome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23318b5ad7_0_0"/>
          <p:cNvSpPr/>
          <p:nvPr/>
        </p:nvSpPr>
        <p:spPr>
          <a:xfrm>
            <a:off x="1592325" y="4226850"/>
            <a:ext cx="837000" cy="2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23318b5ad7_0_0"/>
          <p:cNvSpPr/>
          <p:nvPr/>
        </p:nvSpPr>
        <p:spPr>
          <a:xfrm>
            <a:off x="2881375" y="4226850"/>
            <a:ext cx="2060700" cy="26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millimeter wavelength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23318b5ad7_0_0"/>
          <p:cNvSpPr/>
          <p:nvPr/>
        </p:nvSpPr>
        <p:spPr>
          <a:xfrm>
            <a:off x="60925" y="4619975"/>
            <a:ext cx="5364900" cy="2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cluster Abell 1835 at redshift z = 0.25, viewed – from left to right – in X-ray emission,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light, and sub-millimeter wavelengt Allen+(2011, Fig. 7)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323318b5ad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1646" y="2971925"/>
            <a:ext cx="4718326" cy="363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23318b5ad7_0_0"/>
          <p:cNvSpPr txBox="1"/>
          <p:nvPr/>
        </p:nvSpPr>
        <p:spPr>
          <a:xfrm>
            <a:off x="7978250" y="6577925"/>
            <a:ext cx="130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/>
              <a:t>Source: S. Grandis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3318b5ad7_1_8"/>
          <p:cNvSpPr txBox="1"/>
          <p:nvPr>
            <p:ph idx="12" type="sldNum"/>
          </p:nvPr>
        </p:nvSpPr>
        <p:spPr>
          <a:xfrm>
            <a:off x="11353800" y="6480323"/>
            <a:ext cx="50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DE"/>
              <a:t> </a:t>
            </a: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1" name="Google Shape;121;g323318b5ad7_1_8"/>
          <p:cNvSpPr txBox="1"/>
          <p:nvPr>
            <p:ph type="title"/>
          </p:nvPr>
        </p:nvSpPr>
        <p:spPr>
          <a:xfrm>
            <a:off x="334975" y="1304725"/>
            <a:ext cx="11765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SemiBold"/>
              <a:buNone/>
            </a:pPr>
            <a:r>
              <a:rPr lang="de-DE" sz="3000"/>
              <a:t>Topic 3: Determining the impact of visual+infrared galaxy morphology on color distributions with AI</a:t>
            </a:r>
            <a:endParaRPr sz="3000"/>
          </a:p>
        </p:txBody>
      </p:sp>
      <p:sp>
        <p:nvSpPr>
          <p:cNvPr id="122" name="Google Shape;122;g323318b5ad7_1_8"/>
          <p:cNvSpPr txBox="1"/>
          <p:nvPr>
            <p:ph idx="2" type="body"/>
          </p:nvPr>
        </p:nvSpPr>
        <p:spPr>
          <a:xfrm>
            <a:off x="5261350" y="2164225"/>
            <a:ext cx="64326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/>
              <a:t>The </a:t>
            </a:r>
            <a:r>
              <a:rPr b="1" lang="de-DE" sz="2000"/>
              <a:t>morphology of galaxies</a:t>
            </a:r>
            <a:r>
              <a:rPr lang="de-DE" sz="2000"/>
              <a:t> varies with wavelength -&gt; this impacts how distributions of </a:t>
            </a:r>
            <a:r>
              <a:rPr b="1" lang="de-DE" sz="2000"/>
              <a:t>galaxy colors</a:t>
            </a:r>
            <a:r>
              <a:rPr lang="de-DE" sz="2000"/>
              <a:t> are measured, which has to be accurately </a:t>
            </a:r>
            <a:r>
              <a:rPr b="1" lang="de-DE" sz="2000"/>
              <a:t>simulated</a:t>
            </a:r>
            <a:r>
              <a:rPr lang="de-DE" sz="2000"/>
              <a:t> for next generation cosmological surveys.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23" name="Google Shape;123;g323318b5ad7_1_8"/>
          <p:cNvSpPr txBox="1"/>
          <p:nvPr/>
        </p:nvSpPr>
        <p:spPr>
          <a:xfrm>
            <a:off x="431125" y="5003525"/>
            <a:ext cx="6915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this project you will use </a:t>
            </a: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 deep learning generative model 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to create </a:t>
            </a: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simulated images of galaxies 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multiple filter bands and measure their colors.</a:t>
            </a:r>
            <a:endParaRPr b="0" i="0" sz="2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323318b5ad7_1_8"/>
          <p:cNvSpPr txBox="1"/>
          <p:nvPr/>
        </p:nvSpPr>
        <p:spPr>
          <a:xfrm>
            <a:off x="431125" y="5958350"/>
            <a:ext cx="756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Requirements:</a:t>
            </a: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some python experience, experience with </a:t>
            </a:r>
            <a:b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de-DE" sz="2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AI and (extragalactic) astrophysics welcome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23318b5ad7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200" y="2285400"/>
            <a:ext cx="3177999" cy="269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23318b5ad7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5025" y="3443225"/>
            <a:ext cx="4327315" cy="303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23318b5ad7_1_8"/>
          <p:cNvSpPr txBox="1"/>
          <p:nvPr/>
        </p:nvSpPr>
        <p:spPr>
          <a:xfrm>
            <a:off x="7716900" y="6358550"/>
            <a:ext cx="130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/>
              <a:t>Source: B. Csizi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23318b5ad7_1_8"/>
          <p:cNvSpPr txBox="1"/>
          <p:nvPr/>
        </p:nvSpPr>
        <p:spPr>
          <a:xfrm>
            <a:off x="4259825" y="4455625"/>
            <a:ext cx="198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/>
              <a:t>Csizi et al. 2024 </a:t>
            </a:r>
            <a:br>
              <a:rPr lang="de-DE" sz="1000"/>
            </a:br>
            <a:r>
              <a:rPr lang="de-DE" sz="1000" u="sng">
                <a:solidFill>
                  <a:schemeClr val="hlink"/>
                </a:solidFill>
                <a:hlinkClick r:id="rId5"/>
              </a:rPr>
              <a:t>https://arxiv.org/pdf/2409.07528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1"/>
      </a:accent1>
      <a:accent2>
        <a:srgbClr val="F392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2017-06-06T07:41:45Z</dcterms:created>
  <dc:creator>Microsoft Office-Anwender</dc:creator>
</cp:coreProperties>
</file>