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8" r:id="rId2"/>
  </p:sldMasterIdLst>
  <p:notesMasterIdLst>
    <p:notesMasterId r:id="rId9"/>
  </p:notesMasterIdLst>
  <p:handoutMasterIdLst>
    <p:handoutMasterId r:id="rId10"/>
  </p:handoutMasterIdLst>
  <p:sldIdLst>
    <p:sldId id="258" r:id="rId3"/>
    <p:sldId id="260" r:id="rId4"/>
    <p:sldId id="262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433"/>
    <a:srgbClr val="CB29AC"/>
    <a:srgbClr val="777776"/>
    <a:srgbClr val="4C4D4C"/>
    <a:srgbClr val="EB8B2D"/>
    <a:srgbClr val="636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72"/>
  </p:normalViewPr>
  <p:slideViewPr>
    <p:cSldViewPr snapToGrid="0" snapToObjects="1" showGuides="1">
      <p:cViewPr varScale="1">
        <p:scale>
          <a:sx n="108" d="100"/>
          <a:sy n="108" d="100"/>
        </p:scale>
        <p:origin x="690" y="6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70" d="100"/>
          <a:sy n="170" d="100"/>
        </p:scale>
        <p:origin x="648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F9A7093-B570-B193-D7A9-C5C63DBA20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BD1486-6470-ADF8-DE88-7EFF4FFC6F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5FBCA-7827-204B-8916-3BD441F72BB8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AD9848-4544-6C88-D485-3E2FFA25BC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54C57B-ECE4-849C-BD69-0C6CD30F61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C0D7-0313-8748-AFD1-FE9CFDB25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58877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CE5A1-857B-214D-8BEE-AF65CEFCD544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31BCB-E4CC-CD41-BF0E-941D9510A3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6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094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046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961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369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82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544CBE7-AFBB-1961-3EFC-905CC26E2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3705"/>
          <a:stretch/>
        </p:blipFill>
        <p:spPr>
          <a:xfrm>
            <a:off x="0" y="0"/>
            <a:ext cx="12240683" cy="525320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A5A38D-E190-82AE-46C3-26548925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5533147"/>
            <a:ext cx="1056166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75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4FC01E-4815-58CB-245F-C6264A32E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130142"/>
            <a:ext cx="10858029" cy="4746783"/>
          </a:xfrm>
        </p:spPr>
        <p:txBody>
          <a:bodyPr/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467342-6F17-B273-AB31-7550A6A2E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408" y="332656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0C85B2-D425-5CFB-4251-19ED243B1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8966" y="6357537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E0B9212-D1C1-ADB0-2A92-B1D1B2B01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8836" y="6355278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97E50-EC1F-01A0-B1F3-70989E79E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1980" y="6357537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Januar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4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125538"/>
            <a:ext cx="5273191" cy="4751387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F25E90-E439-A938-CC55-2C9384E72BB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82000" y="1125538"/>
            <a:ext cx="5400748" cy="4751387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869B38-494B-4C89-A74E-D20229C10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2902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064C877-38F5-B23B-AB59-8521CEDE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45A9A-4549-7291-C45E-B517A0EB5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BEA872-6F0E-93AD-97E6-4944DF48F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Januar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73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0970" y="1797050"/>
            <a:ext cx="5201331" cy="4079875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000">
                <a:solidFill>
                  <a:srgbClr val="4C4D4C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3EBBEB-ABBC-395C-14A7-2F7F0FAE60BA}"/>
              </a:ext>
            </a:extLst>
          </p:cNvPr>
          <p:cNvSpPr txBox="1"/>
          <p:nvPr userDrawn="1"/>
        </p:nvSpPr>
        <p:spPr>
          <a:xfrm>
            <a:off x="888646" y="1126927"/>
            <a:ext cx="508365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Untertitelformat bearbeiten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8689F5-31B5-F924-6649-EBD229A11F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40174" y="1797050"/>
            <a:ext cx="5201331" cy="4079875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000">
                <a:solidFill>
                  <a:srgbClr val="4C4D4C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FCADC7D-CFAE-D0EC-0BBB-45D49E9E25BF}"/>
              </a:ext>
            </a:extLst>
          </p:cNvPr>
          <p:cNvSpPr txBox="1"/>
          <p:nvPr userDrawn="1"/>
        </p:nvSpPr>
        <p:spPr>
          <a:xfrm>
            <a:off x="6140173" y="1127050"/>
            <a:ext cx="5201331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Untertitelformat bearbeiten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BFCFE1-A281-A2FB-6E30-43BF24D33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184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C06CE9B-759F-824A-C20A-5E10A93E4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4663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CBACC-8192-9FCA-5352-7C6863BD1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2404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CE8F90-C45D-8937-D1DB-0139A002D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4663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Januar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4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6321" y="1117234"/>
            <a:ext cx="6080753" cy="4756918"/>
          </a:xfrm>
        </p:spPr>
        <p:txBody>
          <a:bodyPr/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0663" y="1120007"/>
            <a:ext cx="4538645" cy="4756918"/>
          </a:xfrm>
        </p:spPr>
        <p:txBody>
          <a:bodyPr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0A2F76-5FE6-A2C9-8158-0253A4B2F1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602259"/>
            <a:ext cx="10878519" cy="477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2667" dirty="0">
                <a:solidFill>
                  <a:schemeClr val="accent1"/>
                </a:solidFill>
              </a:defRPr>
            </a:lvl1pPr>
          </a:lstStyle>
          <a:p>
            <a:pPr lvl="0"/>
            <a:br>
              <a:rPr lang="de-DE" dirty="0"/>
            </a:br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95945F4-3FF9-3EFE-16B6-5F5982EA3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58957" y="6367937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C5FAE91-7171-D00B-D5B3-F231E3F8D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8827" y="6365678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3719207-9E67-A5A0-0AFB-800C561F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41971" y="6367937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Januar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6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97428" y="1125538"/>
            <a:ext cx="6135295" cy="4751387"/>
          </a:xfrm>
        </p:spPr>
        <p:txBody>
          <a:bodyPr anchor="t"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6C6A265-800A-43D6-2F98-C10611F54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763" y="1125538"/>
            <a:ext cx="4538645" cy="4751387"/>
          </a:xfrm>
        </p:spPr>
        <p:txBody>
          <a:bodyPr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54FDCCD-A5AF-88A5-9D20-108CCA7A4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19F5C56-FD7E-D515-80C0-7891D6A12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6BA88-315C-2F5A-C8CA-1B8CAE5AF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1B1380-8210-48A8-BB43-B42AD035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Januar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91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+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CD230031-93FC-50BC-76F9-90A026F087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1126928"/>
            <a:ext cx="10865960" cy="480053"/>
          </a:xfrm>
        </p:spPr>
        <p:txBody>
          <a:bodyPr>
            <a:normAutofit/>
          </a:bodyPr>
          <a:lstStyle>
            <a:lvl1pPr marL="0" indent="0" algn="l">
              <a:buNone/>
              <a:defRPr sz="1733">
                <a:solidFill>
                  <a:srgbClr val="4C4D4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F17648C-2661-BBE0-ED31-F8BFFFC21DA4}"/>
              </a:ext>
            </a:extLst>
          </p:cNvPr>
          <p:cNvSpPr txBox="1">
            <a:spLocks/>
          </p:cNvSpPr>
          <p:nvPr userDrawn="1"/>
        </p:nvSpPr>
        <p:spPr>
          <a:xfrm>
            <a:off x="959280" y="1797050"/>
            <a:ext cx="10865960" cy="105611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i="1" dirty="0">
                <a:solidFill>
                  <a:srgbClr val="4C4D4C"/>
                </a:solidFill>
                <a:latin typeface="+mn-lt"/>
              </a:rPr>
              <a:t>Zitat bearbeiten</a:t>
            </a:r>
            <a:endParaRPr lang="en-US" sz="2000" i="1" dirty="0">
              <a:solidFill>
                <a:srgbClr val="4C4D4C"/>
              </a:solidFill>
              <a:latin typeface="+mn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F1926AB-352B-1D01-2E4A-B42350233D4A}"/>
              </a:ext>
            </a:extLst>
          </p:cNvPr>
          <p:cNvSpPr txBox="1">
            <a:spLocks/>
          </p:cNvSpPr>
          <p:nvPr userDrawn="1"/>
        </p:nvSpPr>
        <p:spPr>
          <a:xfrm>
            <a:off x="766763" y="2949177"/>
            <a:ext cx="10849700" cy="292774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733" dirty="0">
                <a:solidFill>
                  <a:srgbClr val="4C4D4C"/>
                </a:solidFill>
              </a:rPr>
              <a:t>Mastertitelformat bearbeiten</a:t>
            </a:r>
            <a:endParaRPr lang="en-US" sz="1733" dirty="0">
              <a:solidFill>
                <a:srgbClr val="4C4D4C"/>
              </a:solidFill>
            </a:endParaRP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66364703-4655-3A8A-7A24-521B94AB028D}"/>
              </a:ext>
            </a:extLst>
          </p:cNvPr>
          <p:cNvCxnSpPr/>
          <p:nvPr userDrawn="1"/>
        </p:nvCxnSpPr>
        <p:spPr>
          <a:xfrm>
            <a:off x="863269" y="1797050"/>
            <a:ext cx="0" cy="960107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37A4E-7ECF-DAE3-1691-53F73276F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9014802-BFAB-F5A2-B75F-9FB942E2C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AB30F97-4BE0-5CC1-D8E4-6176CBD1F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1B5A1-CC77-7628-2F4B-D2EF0A0DF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Januar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69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E1D3F9E-CCAE-4466-A283-C2A9F0F34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4663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CBFD8B5-A5D3-47AF-94BC-02440AFB0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2404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82951B-5DE8-4179-9CDF-0C507218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70083" y="6354663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Januar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5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 Social Media+ww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7090AD0-FD2A-CA7D-BBD5-5B2FCD0D8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40683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36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CDC0F-71BF-B840-812C-9588125E0BFE}" type="datetime6">
              <a:rPr lang="de-DE" smtClean="0"/>
              <a:t>Januar 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8396C8-6250-4EB9-A9AF-4941536C768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0" y="0"/>
            <a:ext cx="12250813" cy="68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06" r:id="rId2"/>
    <p:sldLayoutId id="2147483708" r:id="rId3"/>
    <p:sldLayoutId id="2147483721" r:id="rId4"/>
    <p:sldLayoutId id="2147483712" r:id="rId5"/>
    <p:sldLayoutId id="2147483713" r:id="rId6"/>
    <p:sldLayoutId id="2147483714" r:id="rId7"/>
    <p:sldLayoutId id="2147483735" r:id="rId8"/>
    <p:sldLayoutId id="2147483720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9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orient="horz" pos="210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atrix1.uibk.ac.at/_matrix/media/v3/download/uibk.ac.at/cCdXRVJebsgvjagZywYEbURw">
            <a:extLst>
              <a:ext uri="{FF2B5EF4-FFF2-40B4-BE49-F238E27FC236}">
                <a16:creationId xmlns:a16="http://schemas.microsoft.com/office/drawing/2014/main" id="{A0BCD23C-84F2-4FF2-BAF9-AAD522A8E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3EEE1C5-F540-4CDC-92A0-10DF1616D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5533147"/>
            <a:ext cx="10676554" cy="477837"/>
          </a:xfrm>
        </p:spPr>
        <p:txBody>
          <a:bodyPr/>
          <a:lstStyle/>
          <a:p>
            <a:r>
              <a:rPr lang="de-AT" dirty="0"/>
              <a:t>Themen für Bachelor-/Masterarbeiten 2025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EA6A3DC4-6E30-DB64-7CA8-BB4363594AEC}"/>
              </a:ext>
            </a:extLst>
          </p:cNvPr>
          <p:cNvSpPr txBox="1">
            <a:spLocks/>
          </p:cNvSpPr>
          <p:nvPr/>
        </p:nvSpPr>
        <p:spPr>
          <a:xfrm>
            <a:off x="766763" y="6082475"/>
            <a:ext cx="10560049" cy="5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AT" sz="1500" dirty="0">
                <a:solidFill>
                  <a:srgbClr val="4C4D4C"/>
                </a:solidFill>
              </a:rPr>
              <a:t>AG </a:t>
            </a:r>
            <a:r>
              <a:rPr lang="de-AT" sz="1500" dirty="0" err="1">
                <a:solidFill>
                  <a:srgbClr val="4C4D4C"/>
                </a:solidFill>
              </a:rPr>
              <a:t>Scheier</a:t>
            </a:r>
            <a:endParaRPr lang="de-AT" sz="1500" dirty="0">
              <a:solidFill>
                <a:srgbClr val="4C4D4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0CBF17-8064-4AA7-A97E-90627DFC4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" y="1627878"/>
            <a:ext cx="12192000" cy="371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3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5DB947-CC93-4176-8B22-0465647AC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055608"/>
            <a:ext cx="10858029" cy="4746783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Bachelor-/</a:t>
            </a:r>
            <a:r>
              <a:rPr lang="en-US" dirty="0" err="1"/>
              <a:t>Masterarbeiten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Laborarbeiten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verschiedene</a:t>
            </a:r>
            <a:r>
              <a:rPr lang="en-US" dirty="0"/>
              <a:t> </a:t>
            </a:r>
            <a:r>
              <a:rPr lang="en-US" dirty="0" err="1"/>
              <a:t>Experimente</a:t>
            </a:r>
            <a:r>
              <a:rPr lang="en-US" dirty="0"/>
              <a:t> in der Gruppe</a:t>
            </a:r>
            <a:br>
              <a:rPr lang="en-US" dirty="0"/>
            </a:br>
            <a:r>
              <a:rPr lang="en-US" dirty="0"/>
              <a:t>(an </a:t>
            </a:r>
            <a:r>
              <a:rPr lang="en-US" dirty="0" err="1"/>
              <a:t>allen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Mitarbeit</a:t>
            </a:r>
            <a:r>
              <a:rPr lang="en-US" dirty="0"/>
              <a:t> </a:t>
            </a:r>
            <a:r>
              <a:rPr lang="en-US" dirty="0" err="1"/>
              <a:t>möglich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r>
              <a:rPr lang="en-US" dirty="0"/>
              <a:t>An </a:t>
            </a:r>
            <a:r>
              <a:rPr lang="en-US" dirty="0" err="1"/>
              <a:t>manchen</a:t>
            </a:r>
            <a:r>
              <a:rPr lang="en-US" dirty="0"/>
              <a:t> </a:t>
            </a:r>
            <a:r>
              <a:rPr lang="en-US" dirty="0" err="1"/>
              <a:t>Experimenten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Messung</a:t>
            </a:r>
            <a:br>
              <a:rPr lang="en-US" dirty="0"/>
            </a:br>
            <a:r>
              <a:rPr lang="en-US" dirty="0"/>
              <a:t>an </a:t>
            </a:r>
            <a:r>
              <a:rPr lang="en-US" dirty="0" err="1"/>
              <a:t>manchen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Auf-/</a:t>
            </a:r>
            <a:r>
              <a:rPr lang="en-US" dirty="0" err="1"/>
              <a:t>Umbau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Vorschläge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abwandelbar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Persönliches</a:t>
            </a:r>
            <a:r>
              <a:rPr lang="en-US" dirty="0"/>
              <a:t> </a:t>
            </a:r>
            <a:r>
              <a:rPr lang="en-US" dirty="0" err="1"/>
              <a:t>Vorbeikommen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erwünscht</a:t>
            </a:r>
            <a:r>
              <a:rPr lang="en-US" dirty="0"/>
              <a:t>!</a:t>
            </a:r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E08AC669-A846-4932-8A9C-BCB64DB106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AG </a:t>
            </a:r>
            <a:r>
              <a:rPr lang="de-AT" dirty="0" err="1"/>
              <a:t>Scheier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0557BE-3D57-486E-B62E-9294FE4B1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Bachelorarbeiten 2025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9A69A4-A408-41D6-A2A4-51B2066B3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395B62-FE1D-4770-9301-7F44EA439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09" y="1263868"/>
            <a:ext cx="6363188" cy="4239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63877F-B7AB-4529-A711-E128E0376D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64" b="8450"/>
          <a:stretch/>
        </p:blipFill>
        <p:spPr>
          <a:xfrm>
            <a:off x="950192" y="3374993"/>
            <a:ext cx="4129564" cy="260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17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E08AC669-A846-4932-8A9C-BCB64DB106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Deponierung von Gold-Nanopartikeln auf Oberflächen bei </a:t>
            </a:r>
            <a:r>
              <a:rPr lang="de-AT" i="1" dirty="0"/>
              <a:t>HYDRA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0557BE-3D57-486E-B62E-9294FE4B1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Bachelorarbeiten 2025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9A69A4-A408-41D6-A2A4-51B2066B3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681F33-9E44-41EA-82D7-B8B33EBA0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Neues</a:t>
            </a:r>
            <a:r>
              <a:rPr lang="en-US" dirty="0"/>
              <a:t>” Experiment </a:t>
            </a:r>
            <a:r>
              <a:rPr lang="en-US" dirty="0" err="1"/>
              <a:t>aus</a:t>
            </a:r>
            <a:r>
              <a:rPr lang="en-US" dirty="0"/>
              <a:t> 2024</a:t>
            </a:r>
          </a:p>
          <a:p>
            <a:r>
              <a:rPr lang="en-US" dirty="0" err="1"/>
              <a:t>Deponierung</a:t>
            </a:r>
            <a:r>
              <a:rPr lang="en-US" dirty="0"/>
              <a:t> von Gold-</a:t>
            </a:r>
            <a:r>
              <a:rPr lang="en-US" dirty="0" err="1"/>
              <a:t>Nanopartikeln</a:t>
            </a:r>
            <a:r>
              <a:rPr lang="en-US" dirty="0"/>
              <a:t> auf </a:t>
            </a:r>
            <a:r>
              <a:rPr lang="en-US" dirty="0" err="1"/>
              <a:t>Oberflächen</a:t>
            </a:r>
            <a:br>
              <a:rPr lang="en-US" dirty="0"/>
            </a:br>
            <a:r>
              <a:rPr lang="en-US" dirty="0" err="1"/>
              <a:t>mittels</a:t>
            </a:r>
            <a:r>
              <a:rPr lang="en-US" dirty="0"/>
              <a:t> </a:t>
            </a:r>
            <a:r>
              <a:rPr lang="en-US" dirty="0" err="1"/>
              <a:t>Heliumnanotröpfchen</a:t>
            </a:r>
            <a:endParaRPr lang="en-US" dirty="0"/>
          </a:p>
          <a:p>
            <a:r>
              <a:rPr lang="en-US" dirty="0" err="1"/>
              <a:t>Untersuchung</a:t>
            </a:r>
            <a:r>
              <a:rPr lang="en-US" dirty="0"/>
              <a:t> der Samples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verschiedenen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Spektroskopiemethoden</a:t>
            </a:r>
            <a:r>
              <a:rPr lang="en-US" dirty="0"/>
              <a:t> (AFM, STM und TEM)</a:t>
            </a:r>
          </a:p>
          <a:p>
            <a:r>
              <a:rPr lang="en-US" dirty="0" err="1"/>
              <a:t>Mögliche</a:t>
            </a:r>
            <a:r>
              <a:rPr lang="en-US" dirty="0"/>
              <a:t> </a:t>
            </a:r>
            <a:r>
              <a:rPr lang="en-US" dirty="0" err="1"/>
              <a:t>Anwendungen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Änderung</a:t>
            </a:r>
            <a:r>
              <a:rPr lang="en-US" dirty="0"/>
              <a:t> </a:t>
            </a:r>
            <a:r>
              <a:rPr lang="en-US" dirty="0" err="1"/>
              <a:t>physikalischer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biologischer</a:t>
            </a:r>
            <a:r>
              <a:rPr lang="en-US" dirty="0"/>
              <a:t> und </a:t>
            </a:r>
            <a:r>
              <a:rPr lang="en-US" dirty="0" err="1"/>
              <a:t>chemischer</a:t>
            </a:r>
            <a:r>
              <a:rPr lang="en-US" dirty="0"/>
              <a:t> </a:t>
            </a:r>
            <a:r>
              <a:rPr lang="en-US" dirty="0" err="1"/>
              <a:t>Eigenschaften</a:t>
            </a:r>
            <a:r>
              <a:rPr lang="en-US" dirty="0"/>
              <a:t> der </a:t>
            </a:r>
            <a:r>
              <a:rPr lang="en-US" dirty="0" err="1"/>
              <a:t>Oberfläche</a:t>
            </a:r>
            <a:endParaRPr lang="en-US" dirty="0"/>
          </a:p>
          <a:p>
            <a:r>
              <a:rPr lang="en-US" dirty="0" err="1"/>
              <a:t>Umbau</a:t>
            </a:r>
            <a:r>
              <a:rPr lang="en-US" dirty="0"/>
              <a:t> bis Mitte </a:t>
            </a:r>
            <a:r>
              <a:rPr lang="en-US" dirty="0" err="1"/>
              <a:t>Februar</a:t>
            </a:r>
            <a:r>
              <a:rPr lang="en-US" dirty="0"/>
              <a:t>, </a:t>
            </a:r>
            <a:r>
              <a:rPr lang="en-US" dirty="0" err="1"/>
              <a:t>anschließend</a:t>
            </a:r>
            <a:r>
              <a:rPr lang="en-US" dirty="0"/>
              <a:t> </a:t>
            </a:r>
            <a:r>
              <a:rPr lang="en-US" dirty="0" err="1"/>
              <a:t>Herstellung</a:t>
            </a:r>
            <a:r>
              <a:rPr lang="en-US" dirty="0"/>
              <a:t> und </a:t>
            </a:r>
            <a:br>
              <a:rPr lang="en-US" dirty="0"/>
            </a:br>
            <a:r>
              <a:rPr lang="en-US" dirty="0" err="1"/>
              <a:t>Analyse</a:t>
            </a:r>
            <a:r>
              <a:rPr lang="en-US" dirty="0"/>
              <a:t> von </a:t>
            </a:r>
            <a:r>
              <a:rPr lang="en-US" dirty="0" err="1"/>
              <a:t>Nanopartikel-Beschichtungen</a:t>
            </a:r>
            <a:r>
              <a:rPr lang="en-US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EEC7B1-E77B-483A-B957-F90EE3C59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891" y="1098708"/>
            <a:ext cx="5325527" cy="4629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8097F5-4F51-456A-B77F-AAAA06F18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422" y="3922074"/>
            <a:ext cx="2620859" cy="2050996"/>
          </a:xfrm>
          <a:prstGeom prst="rect">
            <a:avLst/>
          </a:prstGeom>
        </p:spPr>
      </p:pic>
      <p:pic>
        <p:nvPicPr>
          <p:cNvPr id="16" name="Grafik 13">
            <a:extLst>
              <a:ext uri="{FF2B5EF4-FFF2-40B4-BE49-F238E27FC236}">
                <a16:creationId xmlns:a16="http://schemas.microsoft.com/office/drawing/2014/main" id="{22898311-22DF-4011-B643-A8BCF2A22D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95" y="3922074"/>
            <a:ext cx="2075655" cy="211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26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6282-1FAD-4853-A593-2447BEEF2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 </a:t>
            </a:r>
            <a:r>
              <a:rPr lang="en-US" dirty="0" err="1"/>
              <a:t>aufgebaut</a:t>
            </a:r>
            <a:r>
              <a:rPr lang="en-US" dirty="0"/>
              <a:t> um </a:t>
            </a:r>
            <a:r>
              <a:rPr lang="en-US" dirty="0" err="1"/>
              <a:t>Ionen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spektroskopisch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untersuchen</a:t>
            </a:r>
            <a:endParaRPr lang="en-US" dirty="0"/>
          </a:p>
          <a:p>
            <a:r>
              <a:rPr lang="en-US" dirty="0" err="1"/>
              <a:t>Ionen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in </a:t>
            </a:r>
            <a:r>
              <a:rPr lang="en-US" dirty="0" err="1"/>
              <a:t>Heliumtröpfchen</a:t>
            </a:r>
            <a:r>
              <a:rPr lang="en-US" dirty="0"/>
              <a:t> </a:t>
            </a:r>
            <a:r>
              <a:rPr lang="en-US" dirty="0" err="1"/>
              <a:t>erzeugt</a:t>
            </a:r>
            <a:endParaRPr lang="en-US" dirty="0"/>
          </a:p>
          <a:p>
            <a:r>
              <a:rPr lang="en-US" dirty="0" err="1"/>
              <a:t>Im</a:t>
            </a:r>
            <a:r>
              <a:rPr lang="en-US" dirty="0"/>
              <a:t> Moment C</a:t>
            </a:r>
            <a:r>
              <a:rPr lang="en-US" baseline="-25000" dirty="0"/>
              <a:t>84 </a:t>
            </a:r>
            <a:r>
              <a:rPr lang="en-US" dirty="0" err="1"/>
              <a:t>im</a:t>
            </a:r>
            <a:r>
              <a:rPr lang="en-US" dirty="0"/>
              <a:t> Experiment</a:t>
            </a:r>
          </a:p>
          <a:p>
            <a:r>
              <a:rPr lang="en-US" dirty="0" err="1"/>
              <a:t>Spektroskopie</a:t>
            </a:r>
            <a:r>
              <a:rPr lang="en-US" dirty="0"/>
              <a:t> und </a:t>
            </a:r>
            <a:r>
              <a:rPr lang="en-US" dirty="0" err="1"/>
              <a:t>Massenspektrometrie</a:t>
            </a:r>
            <a:br>
              <a:rPr lang="en-US" dirty="0"/>
            </a:br>
            <a:r>
              <a:rPr lang="en-US" dirty="0"/>
              <a:t>des Ions </a:t>
            </a:r>
            <a:r>
              <a:rPr lang="en-US" dirty="0" err="1"/>
              <a:t>mit</a:t>
            </a:r>
            <a:r>
              <a:rPr lang="en-US" dirty="0"/>
              <a:t>/</a:t>
            </a:r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Anlagerungen</a:t>
            </a:r>
            <a:r>
              <a:rPr lang="en-US" dirty="0"/>
              <a:t> von </a:t>
            </a:r>
            <a:r>
              <a:rPr lang="en-US" dirty="0" err="1"/>
              <a:t>zusätzlichen</a:t>
            </a:r>
            <a:br>
              <a:rPr lang="en-US" dirty="0"/>
            </a:br>
            <a:r>
              <a:rPr lang="en-US" dirty="0" err="1"/>
              <a:t>Atomen</a:t>
            </a:r>
            <a:r>
              <a:rPr lang="en-US" dirty="0"/>
              <a:t>/</a:t>
            </a:r>
            <a:r>
              <a:rPr lang="en-US" dirty="0" err="1"/>
              <a:t>Molekülen</a:t>
            </a:r>
            <a:endParaRPr lang="en-US" dirty="0"/>
          </a:p>
          <a:p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Gerät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Mehrfachladung</a:t>
            </a:r>
            <a:r>
              <a:rPr lang="en-US" dirty="0"/>
              <a:t> des Ions </a:t>
            </a:r>
            <a:r>
              <a:rPr lang="en-US" dirty="0" err="1"/>
              <a:t>möglich</a:t>
            </a:r>
            <a:endParaRPr lang="en-US" dirty="0"/>
          </a:p>
        </p:txBody>
      </p:sp>
      <p:pic>
        <p:nvPicPr>
          <p:cNvPr id="1026" name="Picture 2" descr="C84 Isomers">
            <a:extLst>
              <a:ext uri="{FF2B5EF4-FFF2-40B4-BE49-F238E27FC236}">
                <a16:creationId xmlns:a16="http://schemas.microsoft.com/office/drawing/2014/main" id="{E6A59C90-80ED-47B6-9C3C-F541FD787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924" y="4075771"/>
            <a:ext cx="1877839" cy="185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el 21">
            <a:extLst>
              <a:ext uri="{FF2B5EF4-FFF2-40B4-BE49-F238E27FC236}">
                <a16:creationId xmlns:a16="http://schemas.microsoft.com/office/drawing/2014/main" id="{E08AC669-A846-4932-8A9C-BCB64DB106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Massenspektrometrie und Spektroskopie von C</a:t>
            </a:r>
            <a:r>
              <a:rPr lang="de-AT" baseline="-25000" dirty="0"/>
              <a:t>84</a:t>
            </a:r>
            <a:r>
              <a:rPr lang="de-AT" dirty="0"/>
              <a:t>X</a:t>
            </a:r>
            <a:r>
              <a:rPr lang="de-AT" baseline="30000" dirty="0"/>
              <a:t>+/2+</a:t>
            </a:r>
            <a:r>
              <a:rPr lang="de-AT" dirty="0"/>
              <a:t> bei </a:t>
            </a:r>
            <a:r>
              <a:rPr lang="de-AT" i="1" dirty="0"/>
              <a:t>TOFFY2</a:t>
            </a:r>
            <a:endParaRPr lang="de-AT" i="1" baseline="-25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0557BE-3D57-486E-B62E-9294FE4B1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Bachelorarbeiten 2025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9A69A4-A408-41D6-A2A4-51B2066B3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329AE1-F8C8-4A75-852B-455EAD61E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938" y="1347787"/>
            <a:ext cx="6243638" cy="4162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96B064-9689-40AF-9C32-EE1EFAD949D4}"/>
              </a:ext>
            </a:extLst>
          </p:cNvPr>
          <p:cNvSpPr/>
          <p:nvPr/>
        </p:nvSpPr>
        <p:spPr>
          <a:xfrm>
            <a:off x="6529423" y="2066925"/>
            <a:ext cx="1147727" cy="12477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CA8638-B203-471A-B700-A0522745B556}"/>
              </a:ext>
            </a:extLst>
          </p:cNvPr>
          <p:cNvSpPr txBox="1"/>
          <p:nvPr/>
        </p:nvSpPr>
        <p:spPr>
          <a:xfrm>
            <a:off x="6488966" y="2066925"/>
            <a:ext cx="1303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Stefan </a:t>
            </a:r>
            <a:r>
              <a:rPr lang="en-US" sz="1200" dirty="0" err="1"/>
              <a:t>ist</a:t>
            </a:r>
            <a:r>
              <a:rPr lang="en-US" sz="1200" dirty="0"/>
              <a:t> </a:t>
            </a:r>
            <a:r>
              <a:rPr lang="en-US" sz="1200" dirty="0" err="1"/>
              <a:t>bereits</a:t>
            </a:r>
            <a:r>
              <a:rPr lang="en-US" sz="1200" dirty="0"/>
              <a:t> </a:t>
            </a:r>
            <a:r>
              <a:rPr lang="en-US" sz="1200" dirty="0" err="1"/>
              <a:t>fertig</a:t>
            </a:r>
            <a:r>
              <a:rPr lang="en-US" sz="1200" dirty="0"/>
              <a:t>, </a:t>
            </a:r>
            <a:r>
              <a:rPr lang="en-US" sz="1200" dirty="0" err="1"/>
              <a:t>deswegen</a:t>
            </a:r>
            <a:r>
              <a:rPr lang="en-US" sz="1200" dirty="0"/>
              <a:t> </a:t>
            </a:r>
            <a:r>
              <a:rPr lang="en-US" sz="1200" dirty="0" err="1"/>
              <a:t>benötigen</a:t>
            </a:r>
            <a:r>
              <a:rPr lang="en-US" sz="1200" dirty="0"/>
              <a:t> </a:t>
            </a:r>
            <a:r>
              <a:rPr lang="en-US" sz="1200" dirty="0" err="1"/>
              <a:t>wir</a:t>
            </a:r>
            <a:r>
              <a:rPr lang="en-US" sz="1200" dirty="0"/>
              <a:t> </a:t>
            </a:r>
            <a:r>
              <a:rPr lang="en-US" sz="1200" dirty="0" err="1"/>
              <a:t>neue</a:t>
            </a:r>
            <a:r>
              <a:rPr lang="en-US" sz="1200" dirty="0"/>
              <a:t> </a:t>
            </a:r>
            <a:r>
              <a:rPr lang="en-US" sz="1200" dirty="0" err="1"/>
              <a:t>Verstärkung</a:t>
            </a:r>
            <a:r>
              <a:rPr lang="en-US" sz="1200" dirty="0"/>
              <a:t>  </a:t>
            </a:r>
            <a:r>
              <a:rPr lang="en-US" sz="1200" dirty="0">
                <a:sym typeface="Wingdings" panose="05000000000000000000" pitchFamily="2" charset="2"/>
              </a:rPr>
              <a:t></a:t>
            </a:r>
            <a:endParaRPr lang="en-AT" sz="1200" dirty="0"/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D4EDC612-A1DB-4F6F-BE0E-8C0A4B43AC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844" b="5226"/>
          <a:stretch/>
        </p:blipFill>
        <p:spPr>
          <a:xfrm>
            <a:off x="243352" y="4388832"/>
            <a:ext cx="3776837" cy="13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31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6282-1FAD-4853-A593-2447BEEF2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Größere</a:t>
            </a:r>
            <a:r>
              <a:rPr lang="en-US" dirty="0"/>
              <a:t> </a:t>
            </a:r>
            <a:r>
              <a:rPr lang="en-US" dirty="0" err="1"/>
              <a:t>Umbauten</a:t>
            </a:r>
            <a:r>
              <a:rPr lang="en-US" dirty="0"/>
              <a:t> am Experiment in </a:t>
            </a:r>
            <a:br>
              <a:rPr lang="en-US" dirty="0"/>
            </a:br>
            <a:r>
              <a:rPr lang="en-US" dirty="0" err="1"/>
              <a:t>nächster</a:t>
            </a:r>
            <a:r>
              <a:rPr lang="en-US" dirty="0"/>
              <a:t> Zeit </a:t>
            </a:r>
            <a:r>
              <a:rPr lang="en-US" dirty="0" err="1"/>
              <a:t>geplant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-  </a:t>
            </a:r>
            <a:r>
              <a:rPr lang="en-US" dirty="0" err="1"/>
              <a:t>Einbau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neuen</a:t>
            </a:r>
            <a:r>
              <a:rPr lang="en-US" dirty="0"/>
              <a:t> splashing-surface</a:t>
            </a:r>
          </a:p>
          <a:p>
            <a:pPr marL="0" indent="0">
              <a:buNone/>
            </a:pPr>
            <a:r>
              <a:rPr lang="en-US" dirty="0"/>
              <a:t>	-  </a:t>
            </a:r>
            <a:r>
              <a:rPr lang="en-US" dirty="0" err="1"/>
              <a:t>Einbau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ionen</a:t>
            </a:r>
            <a:r>
              <a:rPr lang="en-US" dirty="0"/>
              <a:t>-benders</a:t>
            </a:r>
          </a:p>
          <a:p>
            <a:pPr marL="0" indent="0">
              <a:buNone/>
            </a:pPr>
            <a:r>
              <a:rPr lang="en-US" dirty="0"/>
              <a:t>	-  </a:t>
            </a:r>
            <a:r>
              <a:rPr lang="en-US" dirty="0" err="1"/>
              <a:t>Einbau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Quadrupol</a:t>
            </a:r>
            <a:r>
              <a:rPr lang="en-US" dirty="0"/>
              <a:t> </a:t>
            </a:r>
            <a:r>
              <a:rPr lang="en-US" dirty="0" err="1"/>
              <a:t>Massenfilters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 </a:t>
            </a:r>
            <a:r>
              <a:rPr lang="en-US" dirty="0" err="1"/>
              <a:t>Einbau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Hexapol</a:t>
            </a:r>
            <a:r>
              <a:rPr lang="en-US" dirty="0"/>
              <a:t> </a:t>
            </a:r>
            <a:r>
              <a:rPr lang="en-US" dirty="0" err="1"/>
              <a:t>ionen</a:t>
            </a:r>
            <a:r>
              <a:rPr lang="en-US" dirty="0"/>
              <a:t>-guide</a:t>
            </a:r>
          </a:p>
          <a:p>
            <a:r>
              <a:rPr lang="en-US" dirty="0" err="1"/>
              <a:t>Anschließend</a:t>
            </a:r>
            <a:r>
              <a:rPr lang="en-US" dirty="0"/>
              <a:t> </a:t>
            </a:r>
            <a:r>
              <a:rPr lang="en-US" dirty="0" err="1"/>
              <a:t>einfache</a:t>
            </a:r>
            <a:r>
              <a:rPr lang="en-US" dirty="0"/>
              <a:t> proof-of principle </a:t>
            </a:r>
            <a:r>
              <a:rPr lang="en-US" dirty="0" err="1"/>
              <a:t>Messungen</a:t>
            </a:r>
            <a:endParaRPr lang="en-US" dirty="0"/>
          </a:p>
          <a:p>
            <a:r>
              <a:rPr lang="en-US" dirty="0" err="1"/>
              <a:t>Technisches</a:t>
            </a:r>
            <a:r>
              <a:rPr lang="en-US" dirty="0"/>
              <a:t> </a:t>
            </a:r>
            <a:r>
              <a:rPr lang="en-US" dirty="0" err="1"/>
              <a:t>Verständnis</a:t>
            </a:r>
            <a:r>
              <a:rPr lang="en-US" dirty="0"/>
              <a:t> und </a:t>
            </a:r>
            <a:r>
              <a:rPr lang="en-US" dirty="0" err="1"/>
              <a:t>handwerkliches</a:t>
            </a:r>
            <a:r>
              <a:rPr lang="en-US" dirty="0"/>
              <a:t> </a:t>
            </a:r>
            <a:r>
              <a:rPr lang="en-US" dirty="0" err="1"/>
              <a:t>Geschick</a:t>
            </a:r>
            <a:endParaRPr lang="en-US" dirty="0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E08AC669-A846-4932-8A9C-BCB64DB106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Umbauten am Experiment und Proof-</a:t>
            </a:r>
            <a:r>
              <a:rPr lang="de-AT" dirty="0" err="1"/>
              <a:t>of</a:t>
            </a:r>
            <a:r>
              <a:rPr lang="de-AT" dirty="0"/>
              <a:t>-</a:t>
            </a:r>
            <a:r>
              <a:rPr lang="de-AT" dirty="0" err="1"/>
              <a:t>principle</a:t>
            </a:r>
            <a:r>
              <a:rPr lang="de-AT" dirty="0"/>
              <a:t> Messungen an </a:t>
            </a:r>
            <a:r>
              <a:rPr lang="de-AT" i="1" dirty="0"/>
              <a:t>CLUSTOF</a:t>
            </a:r>
            <a:endParaRPr lang="de-AT" i="1" baseline="-25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0557BE-3D57-486E-B62E-9294FE4B1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Bachelorarbeiten 2025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9A69A4-A408-41D6-A2A4-51B2066B3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3E8E55-324C-4E43-95F1-9FE4E89E0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234" y="1129953"/>
            <a:ext cx="5395872" cy="4747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C89F1-CDAE-4788-A752-AC1B12219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18" y="3979384"/>
            <a:ext cx="1487519" cy="1897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B8E2A9-F87F-4A7A-A1A6-D4B101998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954" y="3979384"/>
            <a:ext cx="3298801" cy="189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0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58D4A27-4BF7-4608-8CB7-F4E95AF064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3"/>
          <a:stretch/>
        </p:blipFill>
        <p:spPr>
          <a:xfrm>
            <a:off x="79899" y="1507128"/>
            <a:ext cx="9485882" cy="6345416"/>
          </a:xfrm>
          <a:prstGeom prst="rect">
            <a:avLst/>
          </a:prstGeom>
        </p:spPr>
      </p:pic>
      <p:sp>
        <p:nvSpPr>
          <p:cNvPr id="22" name="Titel 21">
            <a:extLst>
              <a:ext uri="{FF2B5EF4-FFF2-40B4-BE49-F238E27FC236}">
                <a16:creationId xmlns:a16="http://schemas.microsoft.com/office/drawing/2014/main" id="{E08AC669-A846-4932-8A9C-BCB64DB106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 err="1"/>
              <a:t>Einbau</a:t>
            </a:r>
            <a:r>
              <a:rPr lang="en-US" sz="2800" dirty="0"/>
              <a:t> </a:t>
            </a:r>
            <a:r>
              <a:rPr lang="en-US" sz="2800" dirty="0" err="1"/>
              <a:t>eines</a:t>
            </a:r>
            <a:r>
              <a:rPr lang="en-US" sz="2800" dirty="0"/>
              <a:t> </a:t>
            </a:r>
            <a:r>
              <a:rPr lang="en-US" sz="2800" dirty="0" err="1"/>
              <a:t>Lasersystems</a:t>
            </a:r>
            <a:r>
              <a:rPr lang="en-US" sz="2800" dirty="0"/>
              <a:t> in </a:t>
            </a:r>
            <a:r>
              <a:rPr lang="en-US" sz="2800" dirty="0" err="1"/>
              <a:t>eine</a:t>
            </a:r>
            <a:r>
              <a:rPr lang="en-US" sz="2800" dirty="0"/>
              <a:t> </a:t>
            </a:r>
            <a:r>
              <a:rPr lang="en-US" sz="2800" dirty="0" err="1"/>
              <a:t>Multireflectron-Ionenfalle</a:t>
            </a:r>
            <a:r>
              <a:rPr lang="en-US" sz="2800" dirty="0"/>
              <a:t> </a:t>
            </a:r>
            <a:r>
              <a:rPr lang="en-US" sz="2800" i="1" dirty="0"/>
              <a:t>(MRTOF)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0557BE-3D57-486E-B62E-9294FE4B1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Bachelorarbeiten 2025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9A69A4-A408-41D6-A2A4-51B2066B3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58DB4C-5927-4346-9EF1-A677ABF01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680" y="2111217"/>
            <a:ext cx="4873988" cy="474678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Einbau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Lasersystems</a:t>
            </a:r>
            <a:r>
              <a:rPr lang="en-US" dirty="0"/>
              <a:t> in </a:t>
            </a:r>
            <a:r>
              <a:rPr lang="en-US" dirty="0" err="1"/>
              <a:t>bestehendes</a:t>
            </a:r>
            <a:r>
              <a:rPr lang="en-US" dirty="0"/>
              <a:t>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Gespeicherte</a:t>
            </a:r>
            <a:r>
              <a:rPr lang="en-US" dirty="0"/>
              <a:t> </a:t>
            </a:r>
            <a:r>
              <a:rPr lang="en-US" dirty="0" err="1"/>
              <a:t>Tröpfchen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Argon </a:t>
            </a:r>
            <a:r>
              <a:rPr lang="en-US" dirty="0" err="1"/>
              <a:t>gedoped</a:t>
            </a:r>
            <a:r>
              <a:rPr lang="en-US" dirty="0"/>
              <a:t> und die </a:t>
            </a:r>
            <a:r>
              <a:rPr lang="en-US" dirty="0" err="1"/>
              <a:t>Interaktion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Laser </a:t>
            </a:r>
            <a:r>
              <a:rPr lang="en-US" dirty="0" err="1"/>
              <a:t>untersucht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Arbeit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Lasersystem</a:t>
            </a:r>
            <a:r>
              <a:rPr lang="en-US" dirty="0"/>
              <a:t> und </a:t>
            </a:r>
            <a:r>
              <a:rPr lang="en-US" dirty="0" err="1"/>
              <a:t>Ultrahochvakuum</a:t>
            </a:r>
            <a:endParaRPr lang="en-US" dirty="0"/>
          </a:p>
          <a:p>
            <a:endParaRPr lang="en-AT" dirty="0"/>
          </a:p>
          <a:p>
            <a:pPr marL="0" indent="0">
              <a:buNone/>
            </a:pPr>
            <a:r>
              <a:rPr lang="de-AT" dirty="0"/>
              <a:t>1</a:t>
            </a:r>
            <a:endParaRPr lang="en-A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F6E002-85EE-4354-B281-7535E8841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96" y="1578149"/>
            <a:ext cx="4980743" cy="33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74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ib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361"/>
      </a:accent1>
      <a:accent2>
        <a:srgbClr val="F392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d = " h t t p : / / w w w . w 3 . o r g / 2 0 0 1 / X M L S c h e m a "   x m l n s : x s i = " h t t p : / / w w w . w 3 . o r g / 2 0 0 1 / X M L S c h e m a - i n s t a n c e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E8D01778-62E1-4AD0-B2FB-E631DD3CCD47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283</Words>
  <Application>Microsoft Office PowerPoint</Application>
  <PresentationFormat>Breitbild</PresentationFormat>
  <Paragraphs>50</Paragraphs>
  <Slides>6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</vt:lpstr>
      <vt:lpstr>Themen für Bachelor-/Masterarbeiten 2025</vt:lpstr>
      <vt:lpstr>AG Scheier</vt:lpstr>
      <vt:lpstr>Deponierung von Gold-Nanopartikeln auf Oberflächen bei HYDRA</vt:lpstr>
      <vt:lpstr>Massenspektrometrie und Spektroskopie von C84X+/2+ bei TOFFY2</vt:lpstr>
      <vt:lpstr>Umbauten am Experiment und Proof-of-principle Messungen an CLUSTOF</vt:lpstr>
      <vt:lpstr>Einbau eines Lasersystems in eine Multireflectron-Ionenfalle (MRTOF)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Scheier, Paul</cp:lastModifiedBy>
  <cp:revision>166</cp:revision>
  <dcterms:created xsi:type="dcterms:W3CDTF">2017-06-06T07:41:45Z</dcterms:created>
  <dcterms:modified xsi:type="dcterms:W3CDTF">2025-01-14T10:17:26Z</dcterms:modified>
</cp:coreProperties>
</file>