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72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4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DBFC-2314-4BD8-89FD-11A08C929F9F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8C89-002D-4132-8022-9B268A3CF5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4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7D8-5667-490F-902E-DDF90C830AD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927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7D8-5667-490F-902E-DDF90C830AD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48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7D8-5667-490F-902E-DDF90C830AD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269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7D8-5667-490F-902E-DDF90C830AD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7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C7D8-5667-490F-902E-DDF90C830AD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6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411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81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7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86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31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452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40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28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31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47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9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50BC-8B4D-4556-8171-BB0AA9B6CD1B}" type="datetimeFigureOut">
              <a:rPr lang="de-AT" smtClean="0"/>
              <a:t>07.01.2025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9EAB-319E-4F4D-9C3D-0A6756A590D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65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046701" y="3289472"/>
            <a:ext cx="3058406" cy="1302653"/>
          </a:xfrm>
          <a:prstGeom prst="rect">
            <a:avLst/>
          </a:prstGeom>
          <a:effectLst>
            <a:reflection stA="22000" endPos="91000" dist="3048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812880" y="4576987"/>
            <a:ext cx="182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Sitka Display" panose="02000505000000020004" pitchFamily="2" charset="0"/>
                <a:ea typeface="+mj-ea"/>
                <a:cs typeface="+mj-cs"/>
              </a:rPr>
              <a:t>Vy Nguyen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0" y="316441"/>
            <a:ext cx="2327037" cy="1163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57" y="2503306"/>
            <a:ext cx="10844684" cy="20736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3188" y="1737922"/>
            <a:ext cx="11524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3">
                    <a:lumMod val="75000"/>
                  </a:schemeClr>
                </a:solidFill>
                <a:latin typeface="Sitka Display" panose="02000505000000020004" pitchFamily="2" charset="0"/>
                <a:ea typeface="+mj-ea"/>
                <a:cs typeface="+mj-cs"/>
              </a:rPr>
              <a:t>Inelastic Electron Scattering – WG Denifl</a:t>
            </a:r>
            <a:endParaRPr lang="de-AT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2297" y="521319"/>
            <a:ext cx="6675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>
                <a:latin typeface="Sitka Display" panose="02000505000000020004" pitchFamily="2" charset="0"/>
              </a:rPr>
              <a:t>Institut für Ionenphysik und Angewandte Physik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083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1214" y="2359330"/>
            <a:ext cx="4929784" cy="262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Single molecule studies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Low-energy electron (</a:t>
            </a:r>
            <a:r>
              <a:rPr lang="en-GB" dirty="0" err="1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kin</a:t>
            </a:r>
            <a:r>
              <a:rPr lang="en-GB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&lt;100 eV) interaction with biomolecules, radiosensitisers and polymeric compounds</a:t>
            </a:r>
            <a:endParaRPr lang="en-GB" b="1" dirty="0">
              <a:latin typeface="Sitka Banner" panose="02000505000000020004" pitchFamily="2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" b="1" dirty="0">
              <a:latin typeface="Sitka Banner" panose="02000505000000020004" pitchFamily="2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Clusters</a:t>
            </a:r>
            <a:r>
              <a:rPr lang="en-GB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Electron collisions with (heterogeneous) molecular clusters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725" y="388850"/>
            <a:ext cx="708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Sitka Display" panose="02000505000000020004" pitchFamily="2" charset="0"/>
              </a:rPr>
              <a:t>About the Inelastic Electron Scattering Group</a:t>
            </a:r>
            <a:endParaRPr lang="de-AT" sz="2800" b="1" dirty="0">
              <a:latin typeface="Sitka Display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9015" b="20998"/>
          <a:stretch/>
        </p:blipFill>
        <p:spPr>
          <a:xfrm>
            <a:off x="127000" y="6375083"/>
            <a:ext cx="1184275" cy="355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95350" y="876300"/>
            <a:ext cx="1028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9393" y="1397893"/>
            <a:ext cx="5160704" cy="36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Sitka Banner" panose="02000505000000020004" pitchFamily="2" charset="0"/>
                <a:ea typeface="Gadugi" panose="020B0502040204020203" pitchFamily="34" charset="0"/>
                <a:cs typeface="Times New Roman" panose="02020603050405020304" pitchFamily="18" charset="0"/>
              </a:rPr>
              <a:t>2 PhD Students and 2 student co-workers.</a:t>
            </a:r>
            <a:endParaRPr lang="de-AT" dirty="0">
              <a:latin typeface="Sitka Banner" panose="02000505000000020004" pitchFamily="2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819" y="2030293"/>
            <a:ext cx="2000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1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Research fields</a:t>
            </a:r>
            <a:endParaRPr lang="de-AT" b="1" dirty="0">
              <a:solidFill>
                <a:schemeClr val="accent1"/>
              </a:solidFill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819" y="1060915"/>
            <a:ext cx="3501171" cy="36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1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Group</a:t>
            </a:r>
            <a:endParaRPr lang="de-AT" b="1" dirty="0">
              <a:solidFill>
                <a:schemeClr val="accent1"/>
              </a:solidFill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7161" y="1153865"/>
            <a:ext cx="5195489" cy="3770297"/>
            <a:chOff x="6577161" y="901934"/>
            <a:chExt cx="5195489" cy="3770297"/>
          </a:xfrm>
        </p:grpSpPr>
        <p:sp>
          <p:nvSpPr>
            <p:cNvPr id="21" name="Rectangle 20"/>
            <p:cNvSpPr/>
            <p:nvPr/>
          </p:nvSpPr>
          <p:spPr>
            <a:xfrm>
              <a:off x="8102177" y="901934"/>
              <a:ext cx="2000999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>
                  <a:solidFill>
                    <a:schemeClr val="accent1"/>
                  </a:solidFill>
                  <a:latin typeface="Sitka Banner" panose="0200050500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Motivation</a:t>
              </a:r>
              <a:endParaRPr lang="de-AT" b="1" dirty="0">
                <a:solidFill>
                  <a:schemeClr val="accent1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7161" y="1733053"/>
              <a:ext cx="2855228" cy="2939178"/>
            </a:xfrm>
            <a:prstGeom prst="rect">
              <a:avLst/>
            </a:prstGeom>
          </p:spPr>
        </p:pic>
        <p:pic>
          <p:nvPicPr>
            <p:cNvPr id="34" name="Imagem 16">
              <a:extLst>
                <a:ext uri="{FF2B5EF4-FFF2-40B4-BE49-F238E27FC236}">
                  <a16:creationId xmlns:a16="http://schemas.microsoft.com/office/drawing/2014/main" id="{A1A2C589-FA93-442B-AE5C-245F416BA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9712"/>
            <a:stretch/>
          </p:blipFill>
          <p:spPr>
            <a:xfrm>
              <a:off x="8882277" y="1594449"/>
              <a:ext cx="2811707" cy="192782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648922" y="3527795"/>
              <a:ext cx="21237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itka Display" panose="02000505000000020004" pitchFamily="2" charset="0"/>
                </a:rPr>
                <a:t>B.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itka Display" panose="02000505000000020004" pitchFamily="2" charset="0"/>
                </a:rPr>
                <a:t>Boudaïffa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itka Display" panose="02000505000000020004" pitchFamily="2" charset="0"/>
                </a:rPr>
                <a:t> et al., (2000).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23473" y="1194474"/>
              <a:ext cx="46362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kern="0" dirty="0">
                  <a:solidFill>
                    <a:schemeClr val="accent5">
                      <a:lumMod val="50000"/>
                    </a:schemeClr>
                  </a:solidFill>
                  <a:latin typeface="Sitka Banner" panose="02000505000000020004" pitchFamily="2" charset="0"/>
                  <a:ea typeface="Microsoft YaHei" pitchFamily="2"/>
                  <a:cs typeface="Arial" pitchFamily="2"/>
                </a:rPr>
                <a:t>Chemical effect of radiation and low-energy electrons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9491799" y="3977403"/>
              <a:ext cx="2055371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Sitka Banner" panose="02000505000000020004" pitchFamily="2" charset="0"/>
                  <a:ea typeface="Gadugi" panose="020B0502040204020203" pitchFamily="34" charset="0"/>
                </a:rPr>
                <a:t>SSB – Single Strand Break</a:t>
              </a:r>
            </a:p>
            <a:p>
              <a:r>
                <a:rPr lang="en-US" sz="1400" dirty="0">
                  <a:latin typeface="Sitka Banner" panose="02000505000000020004" pitchFamily="2" charset="0"/>
                  <a:ea typeface="Gadugi" panose="020B0502040204020203" pitchFamily="34" charset="0"/>
                </a:rPr>
                <a:t>DSB – Double Strand Break</a:t>
              </a:r>
              <a:endParaRPr lang="de-AT" sz="1400" dirty="0">
                <a:latin typeface="Sitka Banner" panose="02000505000000020004" pitchFamily="2" charset="0"/>
                <a:ea typeface="Gadugi" panose="020B0502040204020203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57819" y="5007599"/>
            <a:ext cx="2000999" cy="36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1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393" y="5415034"/>
            <a:ext cx="44288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Radiation chemistry, astrochemistry, material sciences</a:t>
            </a:r>
            <a:endParaRPr lang="de-AT" dirty="0"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7725" y="38885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Sitka Display" panose="02000505000000020004" pitchFamily="2" charset="0"/>
              </a:rPr>
              <a:t>Electron Collisions</a:t>
            </a:r>
            <a:endParaRPr lang="de-AT" sz="2800" b="1" dirty="0">
              <a:latin typeface="Sitka Display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9015" b="20998"/>
          <a:stretch/>
        </p:blipFill>
        <p:spPr>
          <a:xfrm>
            <a:off x="127000" y="6375083"/>
            <a:ext cx="1184275" cy="35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839" y="4816147"/>
            <a:ext cx="48672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itka Display" panose="02000505000000020004" pitchFamily="2" charset="0"/>
              </a:rPr>
              <a:t>Results in bond cleavages:</a:t>
            </a:r>
          </a:p>
          <a:p>
            <a:pPr lvl="1"/>
            <a:r>
              <a:rPr lang="en-GB" sz="1600" dirty="0">
                <a:latin typeface="Sitka Display" panose="02000505000000020004" pitchFamily="2" charset="0"/>
              </a:rPr>
              <a:t>Single bond, double bond or complex decompositions into multiple fragments</a:t>
            </a:r>
            <a:endParaRPr lang="de-AT" sz="1600" dirty="0">
              <a:latin typeface="Sitka Display" panose="02000505000000020004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95350" y="876300"/>
            <a:ext cx="1028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13" y="4869223"/>
            <a:ext cx="388009" cy="37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23108" y="1373922"/>
            <a:ext cx="5683990" cy="3031268"/>
            <a:chOff x="729839" y="1208674"/>
            <a:chExt cx="5792977" cy="3117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29839" y="3925797"/>
                  <a:ext cx="3184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e</a:t>
                  </a:r>
                  <a:r>
                    <a:rPr lang="en-US" sz="2000" b="1" baseline="30000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-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 + </a:t>
                  </a:r>
                  <a:r>
                    <a:rPr lang="en-US" sz="2000" b="1" dirty="0">
                      <a:latin typeface="Sitka Display" panose="02000505000000020004" pitchFamily="2" charset="0"/>
                    </a:rPr>
                    <a:t>XY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de-AT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 XY</a:t>
                  </a:r>
                  <a:r>
                    <a:rPr lang="de-AT" sz="2000" b="1" baseline="30000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-* </a:t>
                  </a:r>
                  <a:r>
                    <a:rPr lang="de-AT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A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de-AT" sz="2000" b="1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 X + Y</a:t>
                  </a:r>
                  <a:r>
                    <a:rPr lang="de-AT" sz="2000" b="1" baseline="30000" dirty="0">
                      <a:solidFill>
                        <a:schemeClr val="tx1"/>
                      </a:solidFill>
                      <a:latin typeface="Sitka Display" panose="02000505000000020004" pitchFamily="2" charset="0"/>
                    </a:rPr>
                    <a:t>-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39" y="3925797"/>
                  <a:ext cx="3184494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9375" b="-296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465" y="1208674"/>
              <a:ext cx="5706351" cy="205453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19137" y="3186931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Sitka Banner" panose="02000505000000020004" pitchFamily="2" charset="0"/>
              </a:rPr>
              <a:t>neutral</a:t>
            </a:r>
          </a:p>
          <a:p>
            <a:pPr algn="ctr"/>
            <a:r>
              <a:rPr lang="en-GB" sz="1600" dirty="0">
                <a:latin typeface="Sitka Banner" panose="02000505000000020004" pitchFamily="2" charset="0"/>
              </a:rPr>
              <a:t> fragment</a:t>
            </a:r>
            <a:endParaRPr lang="de-AT" sz="1600" dirty="0">
              <a:latin typeface="Sitka Banner" panose="02000505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3644" y="3186931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Sitka Banner" panose="02000505000000020004" pitchFamily="2" charset="0"/>
              </a:rPr>
              <a:t>fragment</a:t>
            </a:r>
            <a:endParaRPr lang="de-AT" sz="1600" dirty="0">
              <a:latin typeface="Sitka Banner" panose="02000505000000020004" pitchFamily="2" charset="0"/>
            </a:endParaRPr>
          </a:p>
          <a:p>
            <a:pPr algn="ctr"/>
            <a:r>
              <a:rPr lang="en-GB" sz="1600" dirty="0">
                <a:latin typeface="Sitka Banner" panose="02000505000000020004" pitchFamily="2" charset="0"/>
              </a:rPr>
              <a:t>anion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11915" y="5380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BCB1F4-2DC4-1389-99DB-1831E9C1AF2B}"/>
                  </a:ext>
                </a:extLst>
              </p:cNvPr>
              <p:cNvSpPr/>
              <p:nvPr/>
            </p:nvSpPr>
            <p:spPr>
              <a:xfrm>
                <a:off x="6941166" y="1507697"/>
                <a:ext cx="31245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-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XY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XY</a:t>
                </a:r>
                <a:r>
                  <a:rPr lang="de-AT" sz="2000" b="1" baseline="30000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n</a:t>
                </a:r>
                <a:r>
                  <a:rPr lang="de-AT" sz="2000" b="1" baseline="30000" dirty="0">
                    <a:latin typeface="Sitka Display" panose="02000505000000020004" pitchFamily="2" charset="0"/>
                  </a:rPr>
                  <a:t>+</a:t>
                </a:r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(n+1)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latin typeface="Sitka Display" panose="02000505000000020004" pitchFamily="2" charset="0"/>
                  </a:rPr>
                  <a:t>-</a:t>
                </a:r>
                <a:endParaRPr lang="de-AT" sz="2000" b="1" baseline="30000" dirty="0">
                  <a:solidFill>
                    <a:schemeClr val="tx1"/>
                  </a:solidFill>
                  <a:latin typeface="Sitka Display" panose="02000505000000020004" pitchFamily="2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BCB1F4-2DC4-1389-99DB-1831E9C1A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166" y="1507697"/>
                <a:ext cx="3124582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4E28C1-55F4-3434-1C6C-8531A19BA2AD}"/>
                  </a:ext>
                </a:extLst>
              </p:cNvPr>
              <p:cNvSpPr/>
              <p:nvPr/>
            </p:nvSpPr>
            <p:spPr>
              <a:xfrm>
                <a:off x="6823936" y="2418820"/>
                <a:ext cx="31245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-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XY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X</a:t>
                </a:r>
                <a:r>
                  <a:rPr lang="de-AT" sz="2000" b="1" baseline="30000" dirty="0">
                    <a:latin typeface="Sitka Display" panose="02000505000000020004" pitchFamily="2" charset="0"/>
                  </a:rPr>
                  <a:t>+</a:t>
                </a:r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Y + 2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latin typeface="Sitka Display" panose="02000505000000020004" pitchFamily="2" charset="0"/>
                  </a:rPr>
                  <a:t>-</a:t>
                </a:r>
                <a:endParaRPr lang="de-AT" sz="2000" b="1" baseline="30000" dirty="0">
                  <a:solidFill>
                    <a:schemeClr val="tx1"/>
                  </a:solidFill>
                  <a:latin typeface="Sitka Display" panose="02000505000000020004" pitchFamily="2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4E28C1-55F4-3434-1C6C-8531A19BA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36" y="2418820"/>
                <a:ext cx="3124582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60EA48-27F0-D5E3-202D-B57F25576262}"/>
                  </a:ext>
                </a:extLst>
              </p:cNvPr>
              <p:cNvSpPr/>
              <p:nvPr/>
            </p:nvSpPr>
            <p:spPr>
              <a:xfrm>
                <a:off x="6823936" y="3321084"/>
                <a:ext cx="31245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-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XY</a:t>
                </a:r>
                <a:r>
                  <a:rPr lang="en-US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X</a:t>
                </a:r>
                <a:r>
                  <a:rPr lang="de-AT" sz="2000" b="1" baseline="30000" dirty="0">
                    <a:latin typeface="Sitka Display" panose="02000505000000020004" pitchFamily="2" charset="0"/>
                  </a:rPr>
                  <a:t>+</a:t>
                </a:r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Y</a:t>
                </a:r>
                <a:r>
                  <a:rPr lang="de-AT" sz="2000" b="1" baseline="30000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-</a:t>
                </a:r>
                <a:r>
                  <a:rPr lang="de-AT" sz="2000" b="1" dirty="0">
                    <a:solidFill>
                      <a:schemeClr val="tx1"/>
                    </a:solidFill>
                    <a:latin typeface="Sitka Display" panose="02000505000000020004" pitchFamily="2" charset="0"/>
                  </a:rPr>
                  <a:t> + </a:t>
                </a:r>
                <a:r>
                  <a:rPr lang="en-US" sz="2000" b="1" dirty="0">
                    <a:latin typeface="Sitka Display" panose="02000505000000020004" pitchFamily="2" charset="0"/>
                  </a:rPr>
                  <a:t>e</a:t>
                </a:r>
                <a:r>
                  <a:rPr lang="en-US" sz="2000" b="1" baseline="30000" dirty="0">
                    <a:latin typeface="Sitka Display" panose="02000505000000020004" pitchFamily="2" charset="0"/>
                  </a:rPr>
                  <a:t>-</a:t>
                </a:r>
                <a:endParaRPr lang="de-AT" sz="2000" b="1" baseline="30000" dirty="0">
                  <a:solidFill>
                    <a:schemeClr val="tx1"/>
                  </a:solidFill>
                  <a:latin typeface="Sitka Display" panose="02000505000000020004" pitchFamily="2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60EA48-27F0-D5E3-202D-B57F25576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36" y="3321084"/>
                <a:ext cx="3124582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14828" y="4045378"/>
            <a:ext cx="35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itka Banner" panose="02000505000000020004" pitchFamily="2" charset="0"/>
              </a:rPr>
              <a:t>d</a:t>
            </a:r>
            <a:r>
              <a:rPr lang="en-GB" sz="1600" dirty="0" smtClean="0">
                <a:latin typeface="Sitka Banner" panose="02000505000000020004" pitchFamily="2" charset="0"/>
              </a:rPr>
              <a:t>issociative electron attachment</a:t>
            </a:r>
            <a:endParaRPr lang="en-GB" sz="1600" dirty="0"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8518" y="1531087"/>
            <a:ext cx="393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itka Banner" panose="02000505000000020004" pitchFamily="2" charset="0"/>
              </a:rPr>
              <a:t>(multiple) ionisation</a:t>
            </a:r>
            <a:endParaRPr lang="en-GB" sz="1600" dirty="0"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8518" y="2455283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itka Banner" panose="02000505000000020004" pitchFamily="2" charset="0"/>
              </a:rPr>
              <a:t>d</a:t>
            </a:r>
            <a:r>
              <a:rPr lang="en-GB" sz="1600" dirty="0" smtClean="0">
                <a:latin typeface="Sitka Banner" panose="02000505000000020004" pitchFamily="2" charset="0"/>
              </a:rPr>
              <a:t>issociative ionisation</a:t>
            </a:r>
            <a:endParaRPr lang="en-GB" sz="1600" dirty="0"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8518" y="3346459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Sitka Banner" panose="02000505000000020004" pitchFamily="2" charset="0"/>
              </a:rPr>
              <a:t>ion pair formation</a:t>
            </a:r>
            <a:endParaRPr lang="en-GB" sz="16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1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7725" y="388850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Sitka Display" panose="02000505000000020004" pitchFamily="2" charset="0"/>
              </a:rPr>
              <a:t>Experimental Setup</a:t>
            </a:r>
            <a:endParaRPr lang="de-AT" sz="2800" b="1" dirty="0">
              <a:latin typeface="Sitka Display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847725" y="1286370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itka Display" panose="02000505000000020004" pitchFamily="2" charset="0"/>
              </a:rPr>
              <a:t>Crossed</a:t>
            </a:r>
            <a:r>
              <a:rPr lang="fr-FR" dirty="0">
                <a:latin typeface="Sitka Display" panose="02000505000000020004" pitchFamily="2" charset="0"/>
              </a:rPr>
              <a:t> </a:t>
            </a:r>
            <a:r>
              <a:rPr lang="fr-FR" dirty="0" err="1">
                <a:latin typeface="Sitka Display" panose="02000505000000020004" pitchFamily="2" charset="0"/>
              </a:rPr>
              <a:t>electron-molecular</a:t>
            </a:r>
            <a:r>
              <a:rPr lang="fr-FR" dirty="0">
                <a:latin typeface="Sitka Display" panose="02000505000000020004" pitchFamily="2" charset="0"/>
              </a:rPr>
              <a:t> </a:t>
            </a:r>
            <a:r>
              <a:rPr lang="fr-FR" dirty="0" err="1">
                <a:latin typeface="Sitka Display" panose="02000505000000020004" pitchFamily="2" charset="0"/>
              </a:rPr>
              <a:t>beam</a:t>
            </a:r>
            <a:r>
              <a:rPr lang="fr-FR" dirty="0">
                <a:latin typeface="Sitka Display" panose="02000505000000020004" pitchFamily="2" charset="0"/>
              </a:rPr>
              <a:t> setup</a:t>
            </a:r>
            <a:endParaRPr lang="en-US" dirty="0">
              <a:latin typeface="Sitka Display" panose="0200050500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9015" b="20998"/>
          <a:stretch/>
        </p:blipFill>
        <p:spPr>
          <a:xfrm>
            <a:off x="127000" y="6375083"/>
            <a:ext cx="1184275" cy="355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95350" y="876300"/>
            <a:ext cx="1028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7725" y="1847907"/>
            <a:ext cx="364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>
                <a:latin typeface="Sitka Banner" panose="02000505000000020004" pitchFamily="2" charset="0"/>
              </a:rPr>
              <a:t>Reflectron</a:t>
            </a:r>
            <a:r>
              <a:rPr lang="en-GB" dirty="0" smtClean="0">
                <a:latin typeface="Sitka Banner" panose="02000505000000020004" pitchFamily="2" charset="0"/>
              </a:rPr>
              <a:t> time-of-flight mass spectrometer</a:t>
            </a:r>
            <a:endParaRPr lang="en-GB" dirty="0">
              <a:latin typeface="Sitka Banner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0" t="1167" r="20683" b="6481"/>
          <a:stretch/>
        </p:blipFill>
        <p:spPr>
          <a:xfrm rot="5400000">
            <a:off x="5643199" y="832408"/>
            <a:ext cx="5535625" cy="5691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217DB5-002D-4BF0-8B54-60DE7BA5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40033" r="1796" b="11007"/>
          <a:stretch/>
        </p:blipFill>
        <p:spPr>
          <a:xfrm>
            <a:off x="847725" y="3885404"/>
            <a:ext cx="4595569" cy="16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7725" y="388850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Sitka Display" panose="02000505000000020004" pitchFamily="2" charset="0"/>
              </a:rPr>
              <a:t>Possible topics in this year</a:t>
            </a:r>
            <a:endParaRPr lang="de-AT" sz="2800" b="1" dirty="0">
              <a:latin typeface="Sitka Display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9015" b="20998"/>
          <a:stretch/>
        </p:blipFill>
        <p:spPr>
          <a:xfrm>
            <a:off x="127000" y="6375083"/>
            <a:ext cx="1184275" cy="355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95350" y="876300"/>
            <a:ext cx="1028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"/>
          <p:cNvSpPr/>
          <p:nvPr/>
        </p:nvSpPr>
        <p:spPr>
          <a:xfrm>
            <a:off x="1016976" y="1506185"/>
            <a:ext cx="93618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 smtClean="0">
                <a:latin typeface="Sitka Display" panose="02000505000000020004" pitchFamily="2" charset="0"/>
                <a:ea typeface="Times New Roman" panose="02020603050405020304" pitchFamily="18" charset="0"/>
              </a:rPr>
              <a:t>Electron </a:t>
            </a:r>
            <a:r>
              <a:rPr lang="en-GB" sz="2200" dirty="0">
                <a:latin typeface="Sitka Display" panose="02000505000000020004" pitchFamily="2" charset="0"/>
                <a:ea typeface="Times New Roman" panose="02020603050405020304" pitchFamily="18" charset="0"/>
              </a:rPr>
              <a:t>collisions to (heavy) water </a:t>
            </a:r>
            <a:r>
              <a:rPr lang="en-GB" sz="2200" dirty="0" smtClean="0">
                <a:latin typeface="Sitka Display" panose="02000505000000020004" pitchFamily="2" charset="0"/>
                <a:ea typeface="Times New Roman" panose="02020603050405020304" pitchFamily="18" charset="0"/>
              </a:rPr>
              <a:t>clusters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 smtClean="0">
                <a:latin typeface="Sitka Display" panose="02000505000000020004" pitchFamily="2" charset="0"/>
                <a:ea typeface="Times New Roman" panose="02020603050405020304" pitchFamily="18" charset="0"/>
              </a:rPr>
              <a:t>Electron collisions to the hydrated </a:t>
            </a:r>
            <a:r>
              <a:rPr lang="en-GB" sz="2200" dirty="0">
                <a:latin typeface="Sitka Display" panose="02000505000000020004" pitchFamily="2" charset="0"/>
                <a:ea typeface="Times New Roman" panose="02020603050405020304" pitchFamily="18" charset="0"/>
              </a:rPr>
              <a:t>clusters of </a:t>
            </a:r>
            <a:r>
              <a:rPr lang="en-GB" sz="2200" dirty="0" smtClean="0">
                <a:latin typeface="Sitka Display" panose="02000505000000020004" pitchFamily="2" charset="0"/>
                <a:ea typeface="Times New Roman" panose="02020603050405020304" pitchFamily="18" charset="0"/>
              </a:rPr>
              <a:t>biologically relevant molecules</a:t>
            </a:r>
            <a:endParaRPr lang="en-GB" sz="2200" dirty="0">
              <a:latin typeface="Sitka Display" panose="02000505000000020004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000" dirty="0">
              <a:latin typeface="Sitka Display" panose="02000505000000020004" pitchFamily="2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2000" dirty="0">
              <a:latin typeface="Sitka Display" panose="02000505000000020004" pitchFamily="2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2000" dirty="0">
              <a:latin typeface="Sitka Display" panose="02000505000000020004" pitchFamily="2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2000" dirty="0">
              <a:latin typeface="Sitka Display" panose="02000505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D24B7836-0E93-4F52-B665-C5DEF1873677}"/>
              </a:ext>
            </a:extLst>
          </p:cNvPr>
          <p:cNvSpPr txBox="1"/>
          <p:nvPr/>
        </p:nvSpPr>
        <p:spPr>
          <a:xfrm>
            <a:off x="847725" y="250307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Sitka Display" panose="02000505000000020004" pitchFamily="2" charset="0"/>
              </a:rPr>
              <a:t>Acknowledgement</a:t>
            </a:r>
            <a:endParaRPr lang="de-AT" sz="2800" b="1" dirty="0">
              <a:latin typeface="Sitka Display" panose="02000505000000020004" pitchFamily="2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7320B0F8-898E-45AF-8D70-5A2AA1F1860F}"/>
              </a:ext>
            </a:extLst>
          </p:cNvPr>
          <p:cNvCxnSpPr/>
          <p:nvPr/>
        </p:nvCxnSpPr>
        <p:spPr>
          <a:xfrm>
            <a:off x="895350" y="737757"/>
            <a:ext cx="1028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398F31FC-3937-4B22-BE53-4A365D29C1DE}"/>
              </a:ext>
            </a:extLst>
          </p:cNvPr>
          <p:cNvSpPr/>
          <p:nvPr/>
        </p:nvSpPr>
        <p:spPr>
          <a:xfrm>
            <a:off x="0" y="6516914"/>
            <a:ext cx="12192000" cy="341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A3AB512F-F5B6-4D15-A132-089F0910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5" b="20998"/>
          <a:stretch/>
        </p:blipFill>
        <p:spPr>
          <a:xfrm>
            <a:off x="127000" y="6375083"/>
            <a:ext cx="1184275" cy="355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C57940-B718-4521-81D6-1C704073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18" y="879589"/>
            <a:ext cx="5920272" cy="44402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85EB45-77B0-461A-92F4-904A90748C2D}"/>
              </a:ext>
            </a:extLst>
          </p:cNvPr>
          <p:cNvSpPr txBox="1"/>
          <p:nvPr/>
        </p:nvSpPr>
        <p:spPr>
          <a:xfrm>
            <a:off x="509374" y="5721122"/>
            <a:ext cx="1117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err="1">
                <a:latin typeface="Sitka Display" panose="02000505000000020004" pitchFamily="2" charset="0"/>
              </a:rPr>
              <a:t>Thank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you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for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your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attention</a:t>
            </a:r>
            <a:r>
              <a:rPr lang="de-AT" sz="2000" b="1" dirty="0">
                <a:latin typeface="Sitka Display" panose="02000505000000020004" pitchFamily="2" charset="0"/>
              </a:rPr>
              <a:t>! </a:t>
            </a:r>
            <a:r>
              <a:rPr lang="de-AT" sz="2000" b="1" dirty="0" err="1">
                <a:latin typeface="Sitka Display" panose="02000505000000020004" pitchFamily="2" charset="0"/>
              </a:rPr>
              <a:t>For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further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dirty="0" err="1">
                <a:latin typeface="Sitka Display" panose="02000505000000020004" pitchFamily="2" charset="0"/>
              </a:rPr>
              <a:t>information</a:t>
            </a:r>
            <a:r>
              <a:rPr lang="de-AT" sz="2000" b="1" dirty="0">
                <a:latin typeface="Sitka Display" panose="02000505000000020004" pitchFamily="2" charset="0"/>
              </a:rPr>
              <a:t>, </a:t>
            </a:r>
            <a:r>
              <a:rPr lang="de-AT" sz="2000" b="1" dirty="0" err="1">
                <a:latin typeface="Sitka Display" panose="02000505000000020004" pitchFamily="2" charset="0"/>
              </a:rPr>
              <a:t>please</a:t>
            </a:r>
            <a:r>
              <a:rPr lang="de-AT" sz="2000" b="1" dirty="0">
                <a:latin typeface="Sitka Display" panose="02000505000000020004" pitchFamily="2" charset="0"/>
              </a:rPr>
              <a:t> </a:t>
            </a:r>
            <a:r>
              <a:rPr lang="de-AT" sz="2000" b="1" smtClean="0">
                <a:latin typeface="Sitka Display" panose="02000505000000020004" pitchFamily="2" charset="0"/>
              </a:rPr>
              <a:t>contact: </a:t>
            </a:r>
            <a:r>
              <a:rPr lang="de-AT" sz="2000" b="1" dirty="0">
                <a:latin typeface="Sitka Display" panose="02000505000000020004" pitchFamily="2" charset="0"/>
              </a:rPr>
              <a:t>Stephan.Denifl@uibk.ac.at</a:t>
            </a:r>
            <a:endParaRPr lang="en-US" sz="2000" b="1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Widescreen</PresentationFormat>
  <Paragraphs>49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Cambria Math</vt:lpstr>
      <vt:lpstr>Gadugi</vt:lpstr>
      <vt:lpstr>Sitka Banner</vt:lpstr>
      <vt:lpstr>Sitka Display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Arthur-Baidoo, Eugene</dc:creator>
  <cp:lastModifiedBy>Nguyen, Vy Thi Thao</cp:lastModifiedBy>
  <cp:revision>97</cp:revision>
  <dcterms:created xsi:type="dcterms:W3CDTF">2020-01-07T11:24:00Z</dcterms:created>
  <dcterms:modified xsi:type="dcterms:W3CDTF">2025-01-07T12:54:01Z</dcterms:modified>
</cp:coreProperties>
</file>