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95" r:id="rId3"/>
    <p:sldId id="297" r:id="rId4"/>
    <p:sldId id="296" r:id="rId5"/>
    <p:sldId id="298" r:id="rId6"/>
    <p:sldId id="267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74FAA-8162-4BCC-9EF6-11519C3197F9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AD92-2570-4652-9F88-C68D2D2388F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5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0AD92-2570-4652-9F88-C68D2D2388F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88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0AD92-2570-4652-9F88-C68D2D2388F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77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09DB-E905-5830-6225-7DB61FE7E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C349C-E5D8-C932-5B2F-8B5919FEB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53B2D-7C7F-EA52-774C-131F67912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37AC7-54C1-80FC-E1DB-17FE40510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84C9B-ECDE-71C8-9FEA-7D18613D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14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E872-A844-D822-BA50-23E7C7CE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2C209-1360-EDF2-368A-E69EEFC30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94FB8-6883-485D-AEAE-0953DE51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9C869-00F0-9F17-F517-F243D090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52558-9674-8E65-3089-6F49FCB9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36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8C544-59AA-F4A7-A7D3-369FCD952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56C763-CF6B-0508-C93B-95EDCA045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E70A1-34A3-B081-EF92-74E095BA9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74288-F6D2-BC5A-4DE7-F1F7B2D8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49709-A932-30C5-5975-B08B9EA56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768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44CBE7-AFBB-1961-3EFC-905CC26E2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3705"/>
          <a:stretch/>
        </p:blipFill>
        <p:spPr>
          <a:xfrm>
            <a:off x="0" y="0"/>
            <a:ext cx="12240683" cy="52532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A5A38D-E190-82AE-46C3-2654892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5533147"/>
            <a:ext cx="10561669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84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4FC01E-4815-58CB-245F-C6264A32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30142"/>
            <a:ext cx="10858029" cy="4746783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800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864711B-B66A-4977-94BF-C8F796675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4198" y="6356350"/>
            <a:ext cx="1311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ctr"/>
            <a:fld id="{7C3CDC0F-71BF-B840-812C-9588125E0BFE}" type="datetime6">
              <a:rPr lang="de-AT" smtClean="0"/>
              <a:pPr algn="ctr"/>
              <a:t>Jänner 25</a:t>
            </a:fld>
            <a:endParaRPr lang="de-AT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ADEC43C-9F10-44C2-948C-1CE9C0008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1183" y="6356350"/>
            <a:ext cx="4114799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  <a:latin typeface="+mj-lt"/>
              </a:defRPr>
            </a:lvl1pPr>
          </a:lstStyle>
          <a:p>
            <a:pPr algn="ctr"/>
            <a:r>
              <a:rPr lang="de-AT"/>
              <a:t>Titel oder Vortragender</a:t>
            </a:r>
            <a:endParaRPr lang="de-AT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62F2930-2022-4645-AD40-1CBBC51C5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332656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/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DB4200-B07A-411A-9FE4-AD38EF84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1053" y="6356350"/>
            <a:ext cx="882315" cy="365125"/>
          </a:xfrm>
          <a:prstGeom prst="rect">
            <a:avLst/>
          </a:prstGeom>
        </p:spPr>
        <p:txBody>
          <a:bodyPr anchor="ctr" anchorCtr="1"/>
          <a:lstStyle>
            <a:lvl1pPr>
              <a:defRPr lang="de-DE" sz="1000" smtClean="0">
                <a:solidFill>
                  <a:schemeClr val="accent3"/>
                </a:solidFill>
              </a:defRPr>
            </a:lvl1pPr>
          </a:lstStyle>
          <a:p>
            <a:pPr algn="r"/>
            <a:fld id="{EBA229B5-7CFD-BC45-B1DD-7E8FA6FF2A01}" type="slidenum">
              <a:rPr lang="de-AT" smtClean="0"/>
              <a:pPr algn="r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72965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>
          <p15:clr>
            <a:srgbClr val="FBAE40"/>
          </p15:clr>
        </p15:guide>
        <p15:guide id="2" pos="4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1B58-74F5-2646-713D-D9874993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91AB-6477-35DB-91CF-A8CDBB2ED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BF058-8202-AAA5-994B-FFEBC6FB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B016-1A64-1B86-1337-8BECF289C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1DF48-43EA-11CC-C91B-0B5F471F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25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61BE-2F73-3390-2F0F-7148474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EA62A-00E0-6108-FC17-8D11424C8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85246-17B6-D4A1-5D21-59100821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45A87-6D85-6D8B-AF27-915B7C87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AE54-FA8A-6D7B-9579-76352ED6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25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5AE66-F392-D62C-12EA-4F989A385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35EF-E62A-D3A8-19CB-54348910A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780BA-56C7-4057-E067-3B471C422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3670E-9BDA-6FBC-56AE-4558765B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91CEB-4E8D-F1ED-9808-50C94E871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74271-1299-2C91-3F00-CF41DD77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68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960F-85BF-688C-BCC0-9B5DF9D2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17674-3FA4-7477-EC92-B30B559A2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FAC2E-027E-865C-FE18-21F53FE29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B85B6-7FC8-37C2-FCA8-C120E0454D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DA0FB-EEE5-AA05-33F5-FF847C33E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13C72D-CE8E-E1F0-19F1-7B4BB0782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9865E-5B71-A8B6-0163-E0AA38AB4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EFCD9-4B94-C1BA-B237-12DBF0A9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25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2897-F9F1-D821-788A-2D7DF7BA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C33B4-C97F-3FD1-BBA2-56C1590E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14041-FA9D-ABE2-FC7F-94FB74BC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1CB53-6274-020E-4752-764B9E4D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75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E4E90C-6D26-1079-9F56-AF95A5AF2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1944F-BAC5-D582-55CE-2465D7EC2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F3F41-23AD-F10B-F510-32617ED6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061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F693-966E-44E4-0ADF-4A236E0A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0CA1D-0D8B-D56F-7498-5CE664222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12DF4-C6F6-2E5F-D0B1-1892A9ADF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3335F-A154-B4B2-DEEA-866C929C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FCBAC-8192-E745-128C-7C31E85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63309-0823-6091-8FC4-A9CE923D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79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4BF6A-D3DE-1C59-CAE6-90C4963F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5F9E2A-4F61-B322-B781-C7181EAB3B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9693D-D1F3-8C8D-09A5-F61B16E90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9AC26-B33E-5B77-8EB6-31F25087B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549BD4-51E1-32B8-E7B1-CACF852C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077A-24CB-DC8A-4488-3E82E0C0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61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90E45-AAEF-A969-CF3C-F9F5587E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DA9E6-F89D-42E7-F974-E4FAD4EBE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B3978-2E9B-C80C-3035-E74C2B79AF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B5C9D-2958-4219-8EE0-5E1E827678C8}" type="datetimeFigureOut">
              <a:rPr lang="de-DE" smtClean="0"/>
              <a:t>07.01.2025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3CCC4-ADE4-AFEC-1660-B81997F4B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E3F42-4EA8-CDFB-C759-37395DEA4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C3205-497A-4BAE-945A-69E8405E196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153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atrix1.uibk.ac.at/_matrix/media/v3/download/uibk.ac.at/CRNjoqtFNTdefmUXwciLnXfY">
            <a:extLst>
              <a:ext uri="{FF2B5EF4-FFF2-40B4-BE49-F238E27FC236}">
                <a16:creationId xmlns:a16="http://schemas.microsoft.com/office/drawing/2014/main" id="{F11FBA9C-AABF-40EF-B147-029122A8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DBA5251-4134-445C-AB68-ED845E305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667" y="5403605"/>
            <a:ext cx="10561669" cy="477837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Theoretische Bio-Nano Physik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97C2AE94-1E6A-D354-0598-DDB35BFAE2EA}"/>
              </a:ext>
            </a:extLst>
          </p:cNvPr>
          <p:cNvSpPr txBox="1">
            <a:spLocks/>
          </p:cNvSpPr>
          <p:nvPr/>
        </p:nvSpPr>
        <p:spPr>
          <a:xfrm>
            <a:off x="766763" y="5921868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000" b="1" dirty="0"/>
              <a:t>Prof. Thomas </a:t>
            </a:r>
            <a:r>
              <a:rPr lang="de-AT" sz="2000" b="1" dirty="0" err="1"/>
              <a:t>Franosch</a:t>
            </a:r>
            <a:r>
              <a:rPr lang="de-AT" sz="2000" dirty="0"/>
              <a:t>, Anton Lüders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sz="2000"/>
              <a:t>16.01.2025</a:t>
            </a:r>
            <a:endParaRPr lang="de-AT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5F2A6B-F85E-65DD-04CB-CB422E1CF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193" y="237453"/>
            <a:ext cx="2142233" cy="1232013"/>
          </a:xfrm>
          <a:prstGeom prst="rect">
            <a:avLst/>
          </a:prstGeom>
        </p:spPr>
      </p:pic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ED3BD6C-94B1-CE42-23A8-13C8951CE9DF}"/>
              </a:ext>
            </a:extLst>
          </p:cNvPr>
          <p:cNvSpPr txBox="1">
            <a:spLocks/>
          </p:cNvSpPr>
          <p:nvPr/>
        </p:nvSpPr>
        <p:spPr>
          <a:xfrm>
            <a:off x="9847037" y="1542534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000" dirty="0" err="1"/>
              <a:t>BioNano</a:t>
            </a:r>
            <a:r>
              <a:rPr lang="de-AT" sz="2000" dirty="0"/>
              <a:t>-Physics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92623-5496-3CE1-09CE-4A436E2D36E5}"/>
              </a:ext>
            </a:extLst>
          </p:cNvPr>
          <p:cNvSpPr txBox="1"/>
          <p:nvPr/>
        </p:nvSpPr>
        <p:spPr>
          <a:xfrm>
            <a:off x="8979157" y="5663686"/>
            <a:ext cx="3090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Institut für Theoretische Physik</a:t>
            </a:r>
          </a:p>
          <a:p>
            <a:r>
              <a:rPr lang="de-DE" dirty="0"/>
              <a:t>Universität Innsbruck</a:t>
            </a:r>
          </a:p>
        </p:txBody>
      </p:sp>
    </p:spTree>
    <p:extLst>
      <p:ext uri="{BB962C8B-B14F-4D97-AF65-F5344CB8AC3E}">
        <p14:creationId xmlns:p14="http://schemas.microsoft.com/office/powerpoint/2010/main" val="245199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A0F34-8021-B682-AE30-182B2AD4C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675E6B-C04E-7C56-244B-B7B1BC668DDC}"/>
              </a:ext>
            </a:extLst>
          </p:cNvPr>
          <p:cNvCxnSpPr>
            <a:cxnSpLocks/>
          </p:cNvCxnSpPr>
          <p:nvPr/>
        </p:nvCxnSpPr>
        <p:spPr>
          <a:xfrm flipV="1">
            <a:off x="442288" y="6435584"/>
            <a:ext cx="11504959" cy="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3C0F7E5-9952-4979-0A1D-10411E5E5F1A}"/>
              </a:ext>
            </a:extLst>
          </p:cNvPr>
          <p:cNvSpPr txBox="1"/>
          <p:nvPr/>
        </p:nvSpPr>
        <p:spPr>
          <a:xfrm>
            <a:off x="646040" y="1500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2F573824-714C-47D7-DEDA-CC180A446D5E}"/>
              </a:ext>
            </a:extLst>
          </p:cNvPr>
          <p:cNvSpPr txBox="1">
            <a:spLocks/>
          </p:cNvSpPr>
          <p:nvPr/>
        </p:nvSpPr>
        <p:spPr>
          <a:xfrm>
            <a:off x="736586" y="362110"/>
            <a:ext cx="10865960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Statistical and soft matter </a:t>
            </a:r>
            <a:r>
              <a:rPr lang="de-AT" dirty="0" err="1"/>
              <a:t>physics</a:t>
            </a:r>
            <a:endParaRPr lang="de-A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597C2B-445B-5599-1D77-C15FF7F96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08" y="1166007"/>
            <a:ext cx="5643825" cy="3403226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B9100A1-89C9-94ED-3314-151E8FDA95F2}"/>
              </a:ext>
            </a:extLst>
          </p:cNvPr>
          <p:cNvCxnSpPr>
            <a:cxnSpLocks/>
          </p:cNvCxnSpPr>
          <p:nvPr/>
        </p:nvCxnSpPr>
        <p:spPr>
          <a:xfrm flipH="1" flipV="1">
            <a:off x="1406465" y="2080073"/>
            <a:ext cx="1433021" cy="30207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F33DB51-9D62-740C-AE11-F4893F534840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8483311" y="1663698"/>
            <a:ext cx="1045929" cy="71372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A15070-4001-CA96-0457-FB1AD2BFB065}"/>
              </a:ext>
            </a:extLst>
          </p:cNvPr>
          <p:cNvCxnSpPr>
            <a:cxnSpLocks/>
          </p:cNvCxnSpPr>
          <p:nvPr/>
        </p:nvCxnSpPr>
        <p:spPr>
          <a:xfrm flipH="1">
            <a:off x="4263775" y="4405790"/>
            <a:ext cx="985766" cy="46166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B51843B-8EE6-FDC4-CC8B-A68D4C823088}"/>
              </a:ext>
            </a:extLst>
          </p:cNvPr>
          <p:cNvSpPr txBox="1"/>
          <p:nvPr/>
        </p:nvSpPr>
        <p:spPr>
          <a:xfrm>
            <a:off x="9529240" y="1248199"/>
            <a:ext cx="138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Complex</a:t>
            </a:r>
            <a:r>
              <a:rPr lang="de-DE" sz="2400" b="1" dirty="0"/>
              <a:t> </a:t>
            </a:r>
          </a:p>
          <a:p>
            <a:r>
              <a:rPr lang="de-DE" sz="2400" b="1" dirty="0" err="1"/>
              <a:t>transport</a:t>
            </a:r>
            <a:endParaRPr lang="de-DE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806B3-7F8D-2AFD-7606-5F28D918EFB1}"/>
              </a:ext>
            </a:extLst>
          </p:cNvPr>
          <p:cNvSpPr txBox="1"/>
          <p:nvPr/>
        </p:nvSpPr>
        <p:spPr>
          <a:xfrm>
            <a:off x="318341" y="1742252"/>
            <a:ext cx="1056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Active</a:t>
            </a:r>
            <a:endParaRPr lang="de-DE" sz="2400" b="1" dirty="0"/>
          </a:p>
          <a:p>
            <a:r>
              <a:rPr lang="de-DE" sz="2400" b="1" dirty="0"/>
              <a:t>matter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663EFE-BC35-5170-3105-01B2BB394301}"/>
              </a:ext>
            </a:extLst>
          </p:cNvPr>
          <p:cNvSpPr txBox="1"/>
          <p:nvPr/>
        </p:nvSpPr>
        <p:spPr>
          <a:xfrm>
            <a:off x="3169420" y="4914133"/>
            <a:ext cx="2080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Glassy</a:t>
            </a:r>
            <a:r>
              <a:rPr lang="de-DE" sz="2400" b="1" dirty="0"/>
              <a:t> </a:t>
            </a:r>
            <a:r>
              <a:rPr lang="de-DE" sz="2400" b="1" dirty="0" err="1"/>
              <a:t>systems</a:t>
            </a:r>
            <a:endParaRPr lang="de-DE" sz="24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967D2-0C0E-8FEC-CF65-8967E72D613D}"/>
              </a:ext>
            </a:extLst>
          </p:cNvPr>
          <p:cNvSpPr txBox="1"/>
          <p:nvPr/>
        </p:nvSpPr>
        <p:spPr>
          <a:xfrm>
            <a:off x="11465799" y="6485279"/>
            <a:ext cx="375823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i="1" dirty="0"/>
              <a:t>2/6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47B26A9-2401-13D9-601B-55FF15075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9" y="2634505"/>
            <a:ext cx="2142778" cy="18016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72D27F5-D7E6-3B5A-68EF-63A9BA867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4" y="4599211"/>
            <a:ext cx="2982943" cy="15484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3B8A25D-D70E-523E-4767-86CE02A221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65" y="2050352"/>
            <a:ext cx="2279672" cy="227967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325042D-001F-53DD-1A24-5757A65B9D09}"/>
              </a:ext>
            </a:extLst>
          </p:cNvPr>
          <p:cNvSpPr txBox="1"/>
          <p:nvPr/>
        </p:nvSpPr>
        <p:spPr>
          <a:xfrm>
            <a:off x="-5990" y="4505817"/>
            <a:ext cx="2813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https://de.wikipedia.org/wiki/Escherichia_coli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938AE86-5025-3310-C88D-7BAAF34C0CBE}"/>
              </a:ext>
            </a:extLst>
          </p:cNvPr>
          <p:cNvSpPr txBox="1"/>
          <p:nvPr/>
        </p:nvSpPr>
        <p:spPr>
          <a:xfrm>
            <a:off x="4471830" y="6146337"/>
            <a:ext cx="52918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https://futuretimeline.net/blog/2021/04/9-first-3d-atomic-imaging-amorphous-solid.htm</a:t>
            </a:r>
          </a:p>
        </p:txBody>
      </p:sp>
    </p:spTree>
    <p:extLst>
      <p:ext uri="{BB962C8B-B14F-4D97-AF65-F5344CB8AC3E}">
        <p14:creationId xmlns:p14="http://schemas.microsoft.com/office/powerpoint/2010/main" val="420332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44CDB-E07B-7E95-E836-B9AC8D77D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7BC85A-E553-01D5-8E19-CD1B1A069C02}"/>
              </a:ext>
            </a:extLst>
          </p:cNvPr>
          <p:cNvCxnSpPr>
            <a:cxnSpLocks/>
          </p:cNvCxnSpPr>
          <p:nvPr/>
        </p:nvCxnSpPr>
        <p:spPr>
          <a:xfrm flipV="1">
            <a:off x="442288" y="6435584"/>
            <a:ext cx="11504959" cy="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929C17B-273E-AAB2-FF7F-6FDAA3105EF8}"/>
              </a:ext>
            </a:extLst>
          </p:cNvPr>
          <p:cNvSpPr txBox="1"/>
          <p:nvPr/>
        </p:nvSpPr>
        <p:spPr>
          <a:xfrm>
            <a:off x="646040" y="1500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6708F8DE-2A0B-8CDB-F857-12804C68F54C}"/>
              </a:ext>
            </a:extLst>
          </p:cNvPr>
          <p:cNvSpPr txBox="1">
            <a:spLocks/>
          </p:cNvSpPr>
          <p:nvPr/>
        </p:nvSpPr>
        <p:spPr>
          <a:xfrm>
            <a:off x="736586" y="362110"/>
            <a:ext cx="11627792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Brownian motion in periodic systems</a:t>
            </a:r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6D730A-19E4-D8C7-C23A-441E3CBC8992}"/>
              </a:ext>
            </a:extLst>
          </p:cNvPr>
          <p:cNvSpPr txBox="1"/>
          <p:nvPr/>
        </p:nvSpPr>
        <p:spPr>
          <a:xfrm>
            <a:off x="6034356" y="935742"/>
            <a:ext cx="6096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Goal</a:t>
            </a:r>
          </a:p>
          <a:p>
            <a:r>
              <a:rPr lang="de-DE" sz="2000" b="1" dirty="0"/>
              <a:t>Single </a:t>
            </a:r>
            <a:r>
              <a:rPr lang="de-DE" sz="2000" b="1" dirty="0" err="1"/>
              <a:t>colloid</a:t>
            </a:r>
            <a:r>
              <a:rPr lang="de-DE" sz="2000" b="1" dirty="0"/>
              <a:t> </a:t>
            </a:r>
            <a:r>
              <a:rPr lang="de-DE" sz="2000" b="1" dirty="0" err="1"/>
              <a:t>dynamics</a:t>
            </a:r>
            <a:r>
              <a:rPr lang="de-DE" sz="2000" b="1" dirty="0"/>
              <a:t> in </a:t>
            </a:r>
            <a:r>
              <a:rPr lang="de-DE" sz="2000" b="1" dirty="0" err="1"/>
              <a:t>periodic</a:t>
            </a:r>
            <a:r>
              <a:rPr lang="de-DE" sz="2000" b="1" dirty="0"/>
              <a:t> </a:t>
            </a:r>
            <a:r>
              <a:rPr lang="de-DE" sz="2000" b="1" dirty="0" err="1"/>
              <a:t>potentials</a:t>
            </a:r>
            <a:r>
              <a:rPr lang="de-DE" sz="2000" b="1" dirty="0"/>
              <a:t>: </a:t>
            </a:r>
            <a:r>
              <a:rPr lang="de-DE" sz="2000" dirty="0" err="1"/>
              <a:t>Obtaining</a:t>
            </a:r>
            <a:r>
              <a:rPr lang="de-DE" sz="2000" dirty="0"/>
              <a:t> and </a:t>
            </a:r>
            <a:r>
              <a:rPr lang="de-DE" sz="2000" dirty="0" err="1"/>
              <a:t>analyzing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probability</a:t>
            </a:r>
            <a:r>
              <a:rPr lang="de-DE" sz="2000" dirty="0"/>
              <a:t> </a:t>
            </a:r>
            <a:r>
              <a:rPr lang="de-DE" sz="2000" dirty="0" err="1"/>
              <a:t>density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displacements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fluctuating</a:t>
            </a:r>
            <a:r>
              <a:rPr lang="de-DE" sz="2000" dirty="0"/>
              <a:t> nano- and </a:t>
            </a:r>
            <a:r>
              <a:rPr lang="de-DE" sz="2000" dirty="0" err="1"/>
              <a:t>micro-particles</a:t>
            </a:r>
            <a:r>
              <a:rPr lang="de-DE" sz="2000" dirty="0"/>
              <a:t> in </a:t>
            </a:r>
            <a:r>
              <a:rPr lang="de-DE" sz="2000" dirty="0" err="1"/>
              <a:t>periodic</a:t>
            </a:r>
            <a:r>
              <a:rPr lang="de-DE" sz="2000" dirty="0"/>
              <a:t> </a:t>
            </a:r>
            <a:r>
              <a:rPr lang="de-DE" sz="2000" dirty="0" err="1"/>
              <a:t>potentials</a:t>
            </a:r>
            <a:endParaRPr lang="de-DE" sz="2000" b="1" dirty="0"/>
          </a:p>
          <a:p>
            <a:endParaRPr lang="de-DE" sz="2000" dirty="0"/>
          </a:p>
          <a:p>
            <a:r>
              <a:rPr lang="de-DE" sz="2400" b="1" dirty="0"/>
              <a:t>Learning </a:t>
            </a:r>
            <a:r>
              <a:rPr lang="de-DE" sz="2400" b="1" dirty="0" err="1"/>
              <a:t>objectives</a:t>
            </a:r>
            <a:endParaRPr lang="de-DE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 err="1"/>
              <a:t>Getting</a:t>
            </a:r>
            <a:r>
              <a:rPr lang="de-DE" sz="2000" dirty="0"/>
              <a:t> </a:t>
            </a:r>
            <a:r>
              <a:rPr lang="de-DE" sz="2000" dirty="0" err="1"/>
              <a:t>familiar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b="1" dirty="0" err="1"/>
              <a:t>colloidal</a:t>
            </a:r>
            <a:r>
              <a:rPr lang="de-DE" sz="2000" b="1" dirty="0"/>
              <a:t> </a:t>
            </a:r>
            <a:r>
              <a:rPr lang="de-DE" sz="2000" b="1" dirty="0" err="1"/>
              <a:t>systems</a:t>
            </a:r>
            <a:r>
              <a:rPr lang="de-DE" sz="2000" b="1" dirty="0"/>
              <a:t> </a:t>
            </a:r>
            <a:r>
              <a:rPr lang="de-DE" sz="2000" dirty="0"/>
              <a:t>(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can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found</a:t>
            </a:r>
            <a:r>
              <a:rPr lang="de-DE" sz="2000" dirty="0"/>
              <a:t> </a:t>
            </a:r>
            <a:r>
              <a:rPr lang="de-DE" sz="2000" dirty="0" err="1"/>
              <a:t>everywhere</a:t>
            </a:r>
            <a:r>
              <a:rPr lang="de-DE" sz="2000" dirty="0"/>
              <a:t> in </a:t>
            </a:r>
            <a:r>
              <a:rPr lang="de-DE" sz="2000" dirty="0" err="1"/>
              <a:t>our</a:t>
            </a:r>
            <a:r>
              <a:rPr lang="de-DE" sz="2000" dirty="0"/>
              <a:t> </a:t>
            </a:r>
            <a:r>
              <a:rPr lang="de-DE" sz="2000" dirty="0" err="1"/>
              <a:t>daily</a:t>
            </a:r>
            <a:r>
              <a:rPr lang="de-DE" sz="2000" dirty="0"/>
              <a:t> </a:t>
            </a:r>
            <a:r>
              <a:rPr lang="de-DE" sz="2000" dirty="0" err="1"/>
              <a:t>lives</a:t>
            </a:r>
            <a:r>
              <a:rPr lang="de-DE" sz="2000" dirty="0"/>
              <a:t>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 err="1"/>
              <a:t>Depending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student</a:t>
            </a:r>
            <a:r>
              <a:rPr lang="de-DE" sz="2000" dirty="0"/>
              <a:t>: </a:t>
            </a:r>
            <a:r>
              <a:rPr lang="de-DE" sz="2000" dirty="0" err="1"/>
              <a:t>Learn</a:t>
            </a:r>
            <a:r>
              <a:rPr lang="de-DE" sz="2000" dirty="0"/>
              <a:t>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apply</a:t>
            </a:r>
            <a:r>
              <a:rPr lang="de-DE" sz="2000" dirty="0"/>
              <a:t> </a:t>
            </a:r>
            <a:r>
              <a:rPr lang="de-DE" sz="2000" b="1" dirty="0" err="1"/>
              <a:t>numerical</a:t>
            </a:r>
            <a:r>
              <a:rPr lang="de-DE" sz="2000" b="1" dirty="0"/>
              <a:t> </a:t>
            </a:r>
            <a:r>
              <a:rPr lang="de-DE" sz="2000" b="1" dirty="0" err="1"/>
              <a:t>tools</a:t>
            </a:r>
            <a:r>
              <a:rPr lang="de-DE" sz="2000" b="1" dirty="0"/>
              <a:t>, </a:t>
            </a:r>
            <a:r>
              <a:rPr lang="de-DE" sz="2000" b="1" dirty="0" err="1"/>
              <a:t>simulations</a:t>
            </a:r>
            <a:r>
              <a:rPr lang="de-DE" sz="2000" b="1" dirty="0"/>
              <a:t>, </a:t>
            </a:r>
            <a:r>
              <a:rPr lang="de-DE" sz="2000" b="1" dirty="0" err="1"/>
              <a:t>or</a:t>
            </a:r>
            <a:r>
              <a:rPr lang="de-DE" sz="2000" b="1" dirty="0"/>
              <a:t> </a:t>
            </a:r>
            <a:r>
              <a:rPr lang="de-DE" sz="2000" b="1" dirty="0" err="1"/>
              <a:t>analytic</a:t>
            </a:r>
            <a:r>
              <a:rPr lang="de-DE" sz="2000" b="1" dirty="0"/>
              <a:t> </a:t>
            </a:r>
            <a:r>
              <a:rPr lang="de-DE" sz="2000" b="1" dirty="0" err="1"/>
              <a:t>strategies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study</a:t>
            </a:r>
            <a:r>
              <a:rPr lang="de-DE" sz="2000" dirty="0"/>
              <a:t> </a:t>
            </a:r>
            <a:r>
              <a:rPr lang="de-DE" sz="2000" dirty="0" err="1"/>
              <a:t>colloids</a:t>
            </a:r>
            <a:r>
              <a:rPr lang="de-DE" sz="2000" dirty="0"/>
              <a:t> in external </a:t>
            </a:r>
            <a:r>
              <a:rPr lang="de-DE" sz="2000" dirty="0" err="1"/>
              <a:t>potentials</a:t>
            </a:r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 err="1"/>
              <a:t>Calculating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probability</a:t>
            </a:r>
            <a:r>
              <a:rPr lang="de-DE" sz="2000" b="1" dirty="0"/>
              <a:t> </a:t>
            </a:r>
            <a:r>
              <a:rPr lang="de-DE" sz="2000" b="1" dirty="0" err="1"/>
              <a:t>density</a:t>
            </a:r>
            <a:r>
              <a:rPr lang="de-DE" sz="2000" b="1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 </a:t>
            </a:r>
            <a:r>
              <a:rPr lang="de-DE" sz="2000" dirty="0" err="1"/>
              <a:t>sinus</a:t>
            </a:r>
            <a:r>
              <a:rPr lang="de-DE" sz="2000" dirty="0"/>
              <a:t> potential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chosen</a:t>
            </a:r>
            <a:r>
              <a:rPr lang="de-DE" sz="2000" dirty="0"/>
              <a:t> </a:t>
            </a:r>
            <a:r>
              <a:rPr lang="de-DE" sz="2000" dirty="0" err="1"/>
              <a:t>method</a:t>
            </a:r>
            <a:endParaRPr lang="de-DE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5C2C6D-1635-28F0-7B26-9F1E0AF5F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9" y="1473060"/>
            <a:ext cx="3234394" cy="2083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39956-0C23-DB7F-890A-E290D2BB9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0" y="4373964"/>
            <a:ext cx="5024157" cy="15254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AD8221-4CEA-6698-69E3-43922E5E4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7" y="1373361"/>
            <a:ext cx="2638389" cy="24188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F7C4EC1-0195-844F-7293-80DCECD516EE}"/>
              </a:ext>
            </a:extLst>
          </p:cNvPr>
          <p:cNvSpPr txBox="1"/>
          <p:nvPr/>
        </p:nvSpPr>
        <p:spPr>
          <a:xfrm>
            <a:off x="294989" y="3630217"/>
            <a:ext cx="2707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K. Franzrahe et al., J. </a:t>
            </a:r>
            <a:r>
              <a:rPr lang="de-DE" sz="1100" i="1" dirty="0" err="1"/>
              <a:t>Condens</a:t>
            </a:r>
            <a:r>
              <a:rPr lang="de-DE" sz="1100" i="1" dirty="0"/>
              <a:t>. Matter Phys. </a:t>
            </a:r>
          </a:p>
          <a:p>
            <a:r>
              <a:rPr lang="de-DE" sz="1100" i="1" dirty="0"/>
              <a:t>40, 404218 (2008)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E65BE-0F80-281B-F005-48C60E420A7C}"/>
              </a:ext>
            </a:extLst>
          </p:cNvPr>
          <p:cNvSpPr txBox="1"/>
          <p:nvPr/>
        </p:nvSpPr>
        <p:spPr>
          <a:xfrm>
            <a:off x="1530263" y="5923273"/>
            <a:ext cx="2945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C. Dalle-</a:t>
            </a:r>
            <a:r>
              <a:rPr lang="de-DE" sz="1100" i="1" dirty="0" err="1"/>
              <a:t>Ferrier</a:t>
            </a:r>
            <a:r>
              <a:rPr lang="de-DE" sz="1100" i="1" dirty="0"/>
              <a:t> et al., Soft Matter 7, 2064 (2011)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279584-3BF6-812D-0531-279820800837}"/>
              </a:ext>
            </a:extLst>
          </p:cNvPr>
          <p:cNvSpPr txBox="1"/>
          <p:nvPr/>
        </p:nvSpPr>
        <p:spPr>
          <a:xfrm>
            <a:off x="3157264" y="3836082"/>
            <a:ext cx="2945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C. Dalle-</a:t>
            </a:r>
            <a:r>
              <a:rPr lang="de-DE" sz="1100" i="1" dirty="0" err="1"/>
              <a:t>Ferrier</a:t>
            </a:r>
            <a:r>
              <a:rPr lang="de-DE" sz="1100" i="1" dirty="0"/>
              <a:t> et al., Soft Matter 7, 2064 (2011)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5B73D8-AC5B-288E-4185-83DA2F6532A6}"/>
              </a:ext>
            </a:extLst>
          </p:cNvPr>
          <p:cNvSpPr txBox="1"/>
          <p:nvPr/>
        </p:nvSpPr>
        <p:spPr>
          <a:xfrm>
            <a:off x="11465799" y="6485279"/>
            <a:ext cx="375823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i="1" dirty="0"/>
              <a:t>3/6</a:t>
            </a:r>
          </a:p>
        </p:txBody>
      </p:sp>
    </p:spTree>
    <p:extLst>
      <p:ext uri="{BB962C8B-B14F-4D97-AF65-F5344CB8AC3E}">
        <p14:creationId xmlns:p14="http://schemas.microsoft.com/office/powerpoint/2010/main" val="214729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5DB9F-9925-CF85-62B3-535C70F0C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844E77-10F6-CA1D-8117-AC85F7140174}"/>
              </a:ext>
            </a:extLst>
          </p:cNvPr>
          <p:cNvCxnSpPr>
            <a:cxnSpLocks/>
          </p:cNvCxnSpPr>
          <p:nvPr/>
        </p:nvCxnSpPr>
        <p:spPr>
          <a:xfrm flipV="1">
            <a:off x="442288" y="6435584"/>
            <a:ext cx="11504959" cy="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E587CF-7FFC-0E11-F1DE-3D3B5DEAC3F1}"/>
              </a:ext>
            </a:extLst>
          </p:cNvPr>
          <p:cNvSpPr txBox="1"/>
          <p:nvPr/>
        </p:nvSpPr>
        <p:spPr>
          <a:xfrm>
            <a:off x="646040" y="1500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78548372-5A6F-B647-D9EA-9447386069B0}"/>
              </a:ext>
            </a:extLst>
          </p:cNvPr>
          <p:cNvSpPr txBox="1">
            <a:spLocks/>
          </p:cNvSpPr>
          <p:nvPr/>
        </p:nvSpPr>
        <p:spPr>
          <a:xfrm>
            <a:off x="736586" y="362110"/>
            <a:ext cx="11627792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2D glass under external periodic modulation</a:t>
            </a:r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BEFADF-B1C5-33F4-21D5-91CF235F662D}"/>
              </a:ext>
            </a:extLst>
          </p:cNvPr>
          <p:cNvSpPr txBox="1"/>
          <p:nvPr/>
        </p:nvSpPr>
        <p:spPr>
          <a:xfrm>
            <a:off x="5500100" y="946016"/>
            <a:ext cx="65309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Goal</a:t>
            </a:r>
          </a:p>
          <a:p>
            <a:r>
              <a:rPr lang="de-DE" sz="2000" b="1" dirty="0"/>
              <a:t>Many-body </a:t>
            </a:r>
            <a:r>
              <a:rPr lang="de-DE" sz="2000" b="1" dirty="0" err="1"/>
              <a:t>structure</a:t>
            </a:r>
            <a:r>
              <a:rPr lang="de-DE" sz="2000" b="1" dirty="0"/>
              <a:t> </a:t>
            </a:r>
            <a:r>
              <a:rPr lang="de-DE" sz="2000" b="1" dirty="0" err="1"/>
              <a:t>formation</a:t>
            </a:r>
            <a:r>
              <a:rPr lang="de-DE" sz="2000" b="1" dirty="0"/>
              <a:t> in </a:t>
            </a:r>
            <a:r>
              <a:rPr lang="de-DE" sz="2000" b="1" dirty="0" err="1"/>
              <a:t>periodic</a:t>
            </a:r>
            <a:r>
              <a:rPr lang="de-DE" sz="2000" b="1" dirty="0"/>
              <a:t> </a:t>
            </a:r>
            <a:r>
              <a:rPr lang="de-DE" sz="2000" b="1" dirty="0" err="1"/>
              <a:t>potentials</a:t>
            </a:r>
            <a:r>
              <a:rPr lang="de-DE" sz="2000" b="1" dirty="0"/>
              <a:t>: </a:t>
            </a:r>
            <a:r>
              <a:rPr lang="de-DE" sz="2000" dirty="0" err="1"/>
              <a:t>Exploring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mechanism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which</a:t>
            </a:r>
            <a:r>
              <a:rPr lang="de-DE" sz="2000" dirty="0"/>
              <a:t> external </a:t>
            </a:r>
            <a:r>
              <a:rPr lang="de-DE" sz="2000" dirty="0" err="1"/>
              <a:t>fields</a:t>
            </a:r>
            <a:r>
              <a:rPr lang="de-DE" sz="2000" dirty="0"/>
              <a:t> </a:t>
            </a:r>
            <a:r>
              <a:rPr lang="de-DE" sz="2000" dirty="0" err="1"/>
              <a:t>influence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glass</a:t>
            </a:r>
            <a:r>
              <a:rPr lang="de-DE" sz="2000" dirty="0"/>
              <a:t> </a:t>
            </a:r>
            <a:r>
              <a:rPr lang="de-DE" sz="2000" dirty="0" err="1"/>
              <a:t>formation</a:t>
            </a:r>
            <a:r>
              <a:rPr lang="de-DE" sz="2000" dirty="0"/>
              <a:t> </a:t>
            </a:r>
            <a:r>
              <a:rPr lang="de-DE" sz="2000" dirty="0" err="1"/>
              <a:t>using</a:t>
            </a:r>
            <a:r>
              <a:rPr lang="de-DE" sz="2000" dirty="0"/>
              <a:t> Monte Carlo </a:t>
            </a:r>
            <a:r>
              <a:rPr lang="de-DE" sz="2000" dirty="0" err="1"/>
              <a:t>simulations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hard</a:t>
            </a:r>
            <a:r>
              <a:rPr lang="de-DE" sz="2000" dirty="0"/>
              <a:t> </a:t>
            </a:r>
            <a:r>
              <a:rPr lang="de-DE" sz="2000" dirty="0" err="1"/>
              <a:t>discs</a:t>
            </a:r>
            <a:endParaRPr lang="de-DE" sz="2000" dirty="0"/>
          </a:p>
          <a:p>
            <a:endParaRPr lang="de-DE" sz="2000" dirty="0"/>
          </a:p>
          <a:p>
            <a:r>
              <a:rPr lang="de-DE" sz="2400" b="1" dirty="0"/>
              <a:t>Learning </a:t>
            </a:r>
            <a:r>
              <a:rPr lang="de-DE" sz="2400" b="1" dirty="0" err="1"/>
              <a:t>objectives</a:t>
            </a:r>
            <a:endParaRPr lang="de-DE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/>
              <a:t>Understanding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fundamentals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b="1" dirty="0" err="1"/>
              <a:t>glass</a:t>
            </a:r>
            <a:r>
              <a:rPr lang="de-DE" sz="2000" b="1" dirty="0"/>
              <a:t> </a:t>
            </a:r>
            <a:r>
              <a:rPr lang="de-DE" sz="2000" b="1" dirty="0" err="1"/>
              <a:t>state</a:t>
            </a:r>
            <a:endParaRPr lang="de-DE" sz="2000" b="1" dirty="0"/>
          </a:p>
          <a:p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/>
              <a:t>Learning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perform </a:t>
            </a:r>
            <a:r>
              <a:rPr lang="de-DE" sz="2000" b="1" dirty="0"/>
              <a:t>Monte Carlo </a:t>
            </a:r>
            <a:r>
              <a:rPr lang="de-DE" sz="2000" b="1" dirty="0" err="1"/>
              <a:t>simulations</a:t>
            </a:r>
            <a:r>
              <a:rPr lang="de-DE" sz="2000" b="1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many</a:t>
            </a:r>
            <a:r>
              <a:rPr lang="de-DE" sz="2000" dirty="0"/>
              <a:t>-body </a:t>
            </a:r>
            <a:r>
              <a:rPr lang="de-DE" sz="2000" dirty="0" err="1"/>
              <a:t>systems</a:t>
            </a:r>
            <a:r>
              <a:rPr lang="de-DE" sz="2000" dirty="0"/>
              <a:t> (</a:t>
            </a:r>
            <a:r>
              <a:rPr lang="de-DE" sz="2000" dirty="0" err="1"/>
              <a:t>which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a </a:t>
            </a:r>
            <a:r>
              <a:rPr lang="de-DE" sz="2000" dirty="0" err="1"/>
              <a:t>wide</a:t>
            </a:r>
            <a:r>
              <a:rPr lang="de-DE" sz="2000" dirty="0"/>
              <a:t> </a:t>
            </a:r>
            <a:r>
              <a:rPr lang="de-DE" sz="2000" dirty="0" err="1"/>
              <a:t>range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applications</a:t>
            </a:r>
            <a:r>
              <a:rPr lang="de-DE" sz="2000" dirty="0"/>
              <a:t> in </a:t>
            </a:r>
            <a:r>
              <a:rPr lang="de-DE" sz="2000" dirty="0" err="1"/>
              <a:t>countless</a:t>
            </a:r>
            <a:r>
              <a:rPr lang="de-DE" sz="2000" dirty="0"/>
              <a:t>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fields</a:t>
            </a:r>
            <a:r>
              <a:rPr lang="de-DE" sz="2000" dirty="0"/>
              <a:t>)</a:t>
            </a:r>
          </a:p>
          <a:p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/>
              <a:t>Analyze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modulation</a:t>
            </a:r>
            <a:r>
              <a:rPr lang="de-DE" sz="2000" dirty="0"/>
              <a:t> </a:t>
            </a:r>
            <a:r>
              <a:rPr lang="de-DE" sz="2000" dirty="0" err="1"/>
              <a:t>wavelength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an external potential </a:t>
            </a:r>
            <a:r>
              <a:rPr lang="de-DE" sz="2000" dirty="0" err="1"/>
              <a:t>affects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formation</a:t>
            </a:r>
            <a:r>
              <a:rPr lang="de-DE" sz="2000" dirty="0"/>
              <a:t> and </a:t>
            </a:r>
            <a:r>
              <a:rPr lang="de-DE" sz="2000" dirty="0" err="1"/>
              <a:t>order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b="1" dirty="0" err="1"/>
              <a:t>particle</a:t>
            </a:r>
            <a:r>
              <a:rPr lang="de-DE" sz="2000" b="1" dirty="0"/>
              <a:t> </a:t>
            </a:r>
            <a:r>
              <a:rPr lang="de-DE" sz="2000" b="1" dirty="0" err="1"/>
              <a:t>cages</a:t>
            </a:r>
            <a:r>
              <a:rPr lang="de-DE" sz="2000" b="1" dirty="0"/>
              <a:t> </a:t>
            </a:r>
            <a:r>
              <a:rPr lang="de-DE" sz="2000" dirty="0" err="1"/>
              <a:t>that</a:t>
            </a:r>
            <a:r>
              <a:rPr lang="de-DE" sz="2000" dirty="0"/>
              <a:t> </a:t>
            </a:r>
            <a:r>
              <a:rPr lang="de-DE" sz="2000" dirty="0" err="1"/>
              <a:t>superpose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natural</a:t>
            </a:r>
            <a:r>
              <a:rPr lang="de-DE" sz="2000" dirty="0"/>
              <a:t> </a:t>
            </a:r>
            <a:r>
              <a:rPr lang="de-DE" sz="2000" dirty="0" err="1"/>
              <a:t>arrangement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hard</a:t>
            </a:r>
            <a:r>
              <a:rPr lang="de-DE" sz="2000" dirty="0"/>
              <a:t> </a:t>
            </a:r>
            <a:r>
              <a:rPr lang="de-DE" sz="2000" dirty="0" err="1"/>
              <a:t>discs</a:t>
            </a:r>
            <a:endParaRPr lang="de-DE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A37623-F955-EEA7-89A9-04E1C0B788C0}"/>
              </a:ext>
            </a:extLst>
          </p:cNvPr>
          <p:cNvSpPr txBox="1"/>
          <p:nvPr/>
        </p:nvSpPr>
        <p:spPr>
          <a:xfrm>
            <a:off x="11465799" y="6485279"/>
            <a:ext cx="375823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i="1" dirty="0"/>
              <a:t>4/6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DA665-6D37-E35B-74BA-6F60F618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6" y="1189647"/>
            <a:ext cx="3773212" cy="3035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AE8B1-E708-FCFE-E4D4-C5B4C2DC6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9" y="4386264"/>
            <a:ext cx="1965336" cy="1767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63E0130-DB63-2286-2655-8BAFA1D69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891" y="4379058"/>
            <a:ext cx="1784940" cy="176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93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50904-F207-F7D4-9AA3-200179301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AECB6C-34B5-7C44-48A6-74615B1F18A6}"/>
              </a:ext>
            </a:extLst>
          </p:cNvPr>
          <p:cNvCxnSpPr>
            <a:cxnSpLocks/>
          </p:cNvCxnSpPr>
          <p:nvPr/>
        </p:nvCxnSpPr>
        <p:spPr>
          <a:xfrm flipV="1">
            <a:off x="442288" y="6435584"/>
            <a:ext cx="11504959" cy="2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38E525A-BB93-FB10-9848-CC2EDA9D19BF}"/>
              </a:ext>
            </a:extLst>
          </p:cNvPr>
          <p:cNvSpPr txBox="1"/>
          <p:nvPr/>
        </p:nvSpPr>
        <p:spPr>
          <a:xfrm>
            <a:off x="646040" y="1500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784CCA4E-B290-1F45-73F1-F6EDA827A323}"/>
              </a:ext>
            </a:extLst>
          </p:cNvPr>
          <p:cNvSpPr txBox="1">
            <a:spLocks/>
          </p:cNvSpPr>
          <p:nvPr/>
        </p:nvSpPr>
        <p:spPr>
          <a:xfrm>
            <a:off x="736586" y="362110"/>
            <a:ext cx="11627792" cy="47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Hexbugs</a:t>
            </a:r>
            <a:r>
              <a:rPr lang="en-US" dirty="0"/>
              <a:t> in crowded environments</a:t>
            </a:r>
            <a:endParaRPr lang="de-A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37FC38-2BF4-31D5-15B6-8B6129135B34}"/>
              </a:ext>
            </a:extLst>
          </p:cNvPr>
          <p:cNvSpPr txBox="1"/>
          <p:nvPr/>
        </p:nvSpPr>
        <p:spPr>
          <a:xfrm>
            <a:off x="5454438" y="1181406"/>
            <a:ext cx="64635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Goal</a:t>
            </a:r>
          </a:p>
          <a:p>
            <a:r>
              <a:rPr lang="de-DE" sz="2000" b="1" dirty="0"/>
              <a:t>Rod-</a:t>
            </a:r>
            <a:r>
              <a:rPr lang="de-DE" sz="2000" b="1" dirty="0" err="1"/>
              <a:t>shaped</a:t>
            </a:r>
            <a:r>
              <a:rPr lang="de-DE" sz="2000" b="1" dirty="0"/>
              <a:t> </a:t>
            </a:r>
            <a:r>
              <a:rPr lang="de-DE" sz="2000" b="1" dirty="0" err="1"/>
              <a:t>circle</a:t>
            </a:r>
            <a:r>
              <a:rPr lang="de-DE" sz="2000" b="1" dirty="0"/>
              <a:t> </a:t>
            </a:r>
            <a:r>
              <a:rPr lang="de-DE" sz="2000" b="1" dirty="0" err="1"/>
              <a:t>swimmers</a:t>
            </a:r>
            <a:r>
              <a:rPr lang="de-DE" sz="2000" b="1" dirty="0"/>
              <a:t> in </a:t>
            </a:r>
            <a:r>
              <a:rPr lang="de-DE" sz="2000" b="1" dirty="0" err="1"/>
              <a:t>random</a:t>
            </a:r>
            <a:r>
              <a:rPr lang="de-DE" sz="2000" b="1" dirty="0"/>
              <a:t> </a:t>
            </a:r>
            <a:r>
              <a:rPr lang="de-DE" sz="2000" b="1" dirty="0" err="1"/>
              <a:t>environments</a:t>
            </a:r>
            <a:r>
              <a:rPr lang="de-DE" sz="2000" b="1" dirty="0"/>
              <a:t>: </a:t>
            </a:r>
            <a:r>
              <a:rPr lang="de-DE" sz="2000" dirty="0" err="1"/>
              <a:t>Studying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influence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random</a:t>
            </a:r>
            <a:r>
              <a:rPr lang="de-DE" sz="2000" dirty="0"/>
              <a:t> </a:t>
            </a:r>
            <a:r>
              <a:rPr lang="de-DE" sz="2000" dirty="0" err="1"/>
              <a:t>obstacles</a:t>
            </a:r>
            <a:r>
              <a:rPr lang="de-DE" sz="2000" dirty="0"/>
              <a:t> on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dynamics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„</a:t>
            </a:r>
            <a:r>
              <a:rPr lang="de-DE" sz="2000" dirty="0" err="1"/>
              <a:t>hexbug</a:t>
            </a:r>
            <a:r>
              <a:rPr lang="de-DE" sz="2000" dirty="0"/>
              <a:t>-like“ </a:t>
            </a:r>
            <a:r>
              <a:rPr lang="de-DE" sz="2000" dirty="0" err="1"/>
              <a:t>active</a:t>
            </a:r>
            <a:r>
              <a:rPr lang="de-DE" sz="2000" dirty="0"/>
              <a:t> </a:t>
            </a:r>
            <a:r>
              <a:rPr lang="de-DE" sz="2000" dirty="0" err="1"/>
              <a:t>particles</a:t>
            </a:r>
            <a:endParaRPr lang="de-DE" sz="2000" dirty="0"/>
          </a:p>
          <a:p>
            <a:endParaRPr lang="de-DE" sz="2000" dirty="0"/>
          </a:p>
          <a:p>
            <a:r>
              <a:rPr lang="de-DE" sz="2400" b="1" dirty="0"/>
              <a:t>Learning </a:t>
            </a:r>
            <a:r>
              <a:rPr lang="de-DE" sz="2400" b="1" dirty="0" err="1"/>
              <a:t>objectives</a:t>
            </a:r>
            <a:endParaRPr lang="de-DE" sz="24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 err="1"/>
              <a:t>Getting</a:t>
            </a:r>
            <a:r>
              <a:rPr lang="de-DE" sz="2000" dirty="0"/>
              <a:t> </a:t>
            </a:r>
            <a:r>
              <a:rPr lang="de-DE" sz="2000" dirty="0" err="1"/>
              <a:t>familiar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simple </a:t>
            </a:r>
            <a:r>
              <a:rPr lang="de-DE" sz="2000" dirty="0" err="1"/>
              <a:t>models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b="1" dirty="0" err="1"/>
              <a:t>active</a:t>
            </a:r>
            <a:r>
              <a:rPr lang="de-DE" sz="2000" b="1" dirty="0"/>
              <a:t> matter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/>
              <a:t>Learning </a:t>
            </a: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implement</a:t>
            </a:r>
            <a:r>
              <a:rPr lang="de-DE" sz="2000" dirty="0"/>
              <a:t> and perform </a:t>
            </a:r>
            <a:r>
              <a:rPr lang="de-DE" sz="2000" b="1" dirty="0" err="1"/>
              <a:t>Brownian</a:t>
            </a:r>
            <a:r>
              <a:rPr lang="de-DE" sz="2000" b="1" dirty="0"/>
              <a:t> </a:t>
            </a:r>
            <a:r>
              <a:rPr lang="de-DE" sz="2000" b="1" dirty="0" err="1"/>
              <a:t>dynamics</a:t>
            </a:r>
            <a:r>
              <a:rPr lang="de-DE" sz="2000" b="1" dirty="0"/>
              <a:t> </a:t>
            </a:r>
            <a:r>
              <a:rPr lang="de-DE" sz="2000" b="1" dirty="0" err="1"/>
              <a:t>simulations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obtain</a:t>
            </a:r>
            <a:r>
              <a:rPr lang="de-DE" sz="2000" dirty="0"/>
              <a:t> </a:t>
            </a:r>
            <a:r>
              <a:rPr lang="de-DE" sz="2000" dirty="0" err="1"/>
              <a:t>trajectories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active</a:t>
            </a:r>
            <a:r>
              <a:rPr lang="de-DE" sz="2000" dirty="0"/>
              <a:t> </a:t>
            </a:r>
            <a:r>
              <a:rPr lang="de-DE" sz="2000" dirty="0" err="1"/>
              <a:t>particles</a:t>
            </a:r>
            <a:r>
              <a:rPr lang="de-DE" sz="2000" dirty="0"/>
              <a:t> in </a:t>
            </a:r>
            <a:r>
              <a:rPr lang="de-DE" sz="2000" dirty="0" err="1"/>
              <a:t>many</a:t>
            </a:r>
            <a:r>
              <a:rPr lang="de-DE" sz="2000" dirty="0"/>
              <a:t>-body </a:t>
            </a:r>
            <a:r>
              <a:rPr lang="de-DE" sz="2000" dirty="0" err="1"/>
              <a:t>systems</a:t>
            </a:r>
            <a:endParaRPr lang="de-DE" sz="2000" dirty="0"/>
          </a:p>
          <a:p>
            <a:endParaRPr lang="de-DE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 err="1"/>
              <a:t>Characterize</a:t>
            </a:r>
            <a:r>
              <a:rPr lang="de-DE" sz="2000" dirty="0"/>
              <a:t> and </a:t>
            </a:r>
            <a:r>
              <a:rPr lang="de-DE" sz="2000" dirty="0" err="1"/>
              <a:t>interpret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motion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rod-shaped</a:t>
            </a:r>
            <a:r>
              <a:rPr lang="de-DE" sz="2000" dirty="0"/>
              <a:t> </a:t>
            </a:r>
            <a:r>
              <a:rPr lang="de-DE" sz="2000" dirty="0" err="1"/>
              <a:t>active</a:t>
            </a:r>
            <a:r>
              <a:rPr lang="de-DE" sz="2000" dirty="0"/>
              <a:t> </a:t>
            </a:r>
            <a:r>
              <a:rPr lang="de-DE" sz="2000" b="1" dirty="0" err="1"/>
              <a:t>circle</a:t>
            </a:r>
            <a:r>
              <a:rPr lang="de-DE" sz="2000" b="1" dirty="0"/>
              <a:t> </a:t>
            </a:r>
            <a:r>
              <a:rPr lang="de-DE" sz="2000" b="1" dirty="0" err="1"/>
              <a:t>swimmers</a:t>
            </a:r>
            <a:r>
              <a:rPr lang="de-DE" sz="2000" b="1" dirty="0"/>
              <a:t> </a:t>
            </a:r>
            <a:r>
              <a:rPr lang="de-DE" sz="2000" dirty="0" err="1"/>
              <a:t>through</a:t>
            </a:r>
            <a:r>
              <a:rPr lang="de-DE" sz="2000" dirty="0"/>
              <a:t> </a:t>
            </a:r>
            <a:r>
              <a:rPr lang="de-DE" sz="2000" dirty="0" err="1"/>
              <a:t>randomly</a:t>
            </a:r>
            <a:r>
              <a:rPr lang="de-DE" sz="2000" dirty="0"/>
              <a:t> </a:t>
            </a:r>
            <a:r>
              <a:rPr lang="de-DE" sz="2000" dirty="0" err="1"/>
              <a:t>placed</a:t>
            </a:r>
            <a:r>
              <a:rPr lang="de-DE" sz="2000" dirty="0"/>
              <a:t> </a:t>
            </a:r>
            <a:r>
              <a:rPr lang="de-DE" sz="2000" dirty="0" err="1"/>
              <a:t>obstacles</a:t>
            </a:r>
            <a:r>
              <a:rPr lang="de-DE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4AC5D-6527-746E-4542-27E03CE57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28" y="1056198"/>
            <a:ext cx="3123320" cy="223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F57997-95C2-0182-CB84-FA7C9ED4DF5E}"/>
              </a:ext>
            </a:extLst>
          </p:cNvPr>
          <p:cNvSpPr txBox="1"/>
          <p:nvPr/>
        </p:nvSpPr>
        <p:spPr>
          <a:xfrm>
            <a:off x="1357613" y="3303068"/>
            <a:ext cx="2342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https://en.wikipedia.org/wiki/Hexbug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3D07-E7AD-57A5-B16F-1CF13F3B5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08" y="3583569"/>
            <a:ext cx="2645800" cy="2673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D5860-48F1-DB89-5017-50D9BA99EF6C}"/>
              </a:ext>
            </a:extLst>
          </p:cNvPr>
          <p:cNvSpPr txBox="1"/>
          <p:nvPr/>
        </p:nvSpPr>
        <p:spPr>
          <a:xfrm>
            <a:off x="1331288" y="6184134"/>
            <a:ext cx="2837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O. </a:t>
            </a:r>
            <a:r>
              <a:rPr lang="de-DE" sz="1100" i="1" dirty="0" err="1"/>
              <a:t>Chepizhko</a:t>
            </a:r>
            <a:r>
              <a:rPr lang="de-DE" sz="1100" i="1" dirty="0"/>
              <a:t> et al., Soft Matter 15, 452 (2019)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E4BA1-A2F1-89C4-CC68-EFB158C8EAD1}"/>
              </a:ext>
            </a:extLst>
          </p:cNvPr>
          <p:cNvSpPr txBox="1"/>
          <p:nvPr/>
        </p:nvSpPr>
        <p:spPr>
          <a:xfrm>
            <a:off x="11465799" y="6485279"/>
            <a:ext cx="3758231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300" i="1" dirty="0"/>
              <a:t>5/6</a:t>
            </a:r>
          </a:p>
        </p:txBody>
      </p:sp>
    </p:spTree>
    <p:extLst>
      <p:ext uri="{BB962C8B-B14F-4D97-AF65-F5344CB8AC3E}">
        <p14:creationId xmlns:p14="http://schemas.microsoft.com/office/powerpoint/2010/main" val="285804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475" cy="690439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1357F48-613A-BFEA-95DB-FE1C9F47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274472" cy="6904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0B74F-AF27-B1CF-0A8C-F0D9A8D21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845" y="290643"/>
            <a:ext cx="2142233" cy="1232013"/>
          </a:xfrm>
          <a:prstGeom prst="rect">
            <a:avLst/>
          </a:prstGeom>
        </p:spPr>
      </p:pic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F577268-2F95-C2A0-F60F-2E215EDFF731}"/>
              </a:ext>
            </a:extLst>
          </p:cNvPr>
          <p:cNvSpPr txBox="1">
            <a:spLocks/>
          </p:cNvSpPr>
          <p:nvPr/>
        </p:nvSpPr>
        <p:spPr>
          <a:xfrm>
            <a:off x="9847037" y="1542534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2000" dirty="0" err="1"/>
              <a:t>BioNano</a:t>
            </a:r>
            <a:r>
              <a:rPr lang="de-AT" sz="2000" dirty="0"/>
              <a:t>-Physics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192F79FF-A5EB-6BE6-ED4A-104DC32A724F}"/>
              </a:ext>
            </a:extLst>
          </p:cNvPr>
          <p:cNvSpPr txBox="1">
            <a:spLocks/>
          </p:cNvSpPr>
          <p:nvPr/>
        </p:nvSpPr>
        <p:spPr>
          <a:xfrm>
            <a:off x="498276" y="614751"/>
            <a:ext cx="10561669" cy="477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/>
              <a:t>Thank</a:t>
            </a:r>
            <a:r>
              <a:rPr lang="de-AT" dirty="0"/>
              <a:t> </a:t>
            </a:r>
            <a:r>
              <a:rPr lang="de-AT" dirty="0" err="1"/>
              <a:t>you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your</a:t>
            </a:r>
            <a:r>
              <a:rPr lang="de-AT" dirty="0"/>
              <a:t> </a:t>
            </a:r>
            <a:r>
              <a:rPr lang="de-AT" dirty="0" err="1"/>
              <a:t>attention</a:t>
            </a:r>
            <a:r>
              <a:rPr lang="de-AT" dirty="0"/>
              <a:t>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91C90-5E52-D541-5D88-0705BBEA1368}"/>
              </a:ext>
            </a:extLst>
          </p:cNvPr>
          <p:cNvSpPr/>
          <p:nvPr/>
        </p:nvSpPr>
        <p:spPr>
          <a:xfrm>
            <a:off x="472611" y="5661061"/>
            <a:ext cx="377061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A63C10-581C-F041-ACD2-CD595E0CF07D}"/>
              </a:ext>
            </a:extLst>
          </p:cNvPr>
          <p:cNvSpPr/>
          <p:nvPr/>
        </p:nvSpPr>
        <p:spPr>
          <a:xfrm>
            <a:off x="8136462" y="5330361"/>
            <a:ext cx="3770616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EBE9B-4705-95BC-294C-9CA30DCE50F3}"/>
              </a:ext>
            </a:extLst>
          </p:cNvPr>
          <p:cNvSpPr txBox="1"/>
          <p:nvPr/>
        </p:nvSpPr>
        <p:spPr>
          <a:xfrm>
            <a:off x="9051682" y="5334088"/>
            <a:ext cx="31164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Anton Lüders</a:t>
            </a:r>
          </a:p>
          <a:p>
            <a:r>
              <a:rPr lang="de-DE" dirty="0"/>
              <a:t>anton.lueders@uibk.ac.at</a:t>
            </a:r>
          </a:p>
          <a:p>
            <a:r>
              <a:rPr lang="de-DE" dirty="0" err="1"/>
              <a:t>BioNano</a:t>
            </a:r>
            <a:r>
              <a:rPr lang="de-DE" dirty="0"/>
              <a:t>-Physics</a:t>
            </a:r>
          </a:p>
          <a:p>
            <a:r>
              <a:rPr lang="en-US" dirty="0"/>
              <a:t>Institute for The­o­ret­i­cal Physics</a:t>
            </a:r>
          </a:p>
          <a:p>
            <a:r>
              <a:rPr lang="en-US" dirty="0"/>
              <a:t>University of Innsbruck</a:t>
            </a:r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FE1B37-5020-DFF6-CE4B-BE15389B050B}"/>
              </a:ext>
            </a:extLst>
          </p:cNvPr>
          <p:cNvSpPr txBox="1"/>
          <p:nvPr/>
        </p:nvSpPr>
        <p:spPr>
          <a:xfrm>
            <a:off x="186367" y="5330361"/>
            <a:ext cx="32490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Potential Master </a:t>
            </a:r>
            <a:r>
              <a:rPr lang="de-DE" b="1" dirty="0" err="1"/>
              <a:t>theses</a:t>
            </a:r>
            <a:r>
              <a:rPr lang="de-DE" b="1" dirty="0"/>
              <a:t> </a:t>
            </a:r>
            <a:r>
              <a:rPr lang="de-DE" b="1" dirty="0" err="1"/>
              <a:t>are</a:t>
            </a:r>
            <a:r>
              <a:rPr lang="de-DE" b="1" dirty="0"/>
              <a:t> also</a:t>
            </a:r>
          </a:p>
          <a:p>
            <a:r>
              <a:rPr lang="de-DE" b="1" dirty="0" err="1"/>
              <a:t>available</a:t>
            </a:r>
            <a:r>
              <a:rPr lang="de-DE" b="1" dirty="0"/>
              <a:t> in </a:t>
            </a:r>
            <a:r>
              <a:rPr lang="de-DE" b="1" dirty="0" err="1"/>
              <a:t>various</a:t>
            </a:r>
            <a:r>
              <a:rPr lang="de-DE" b="1" dirty="0"/>
              <a:t> </a:t>
            </a:r>
            <a:r>
              <a:rPr lang="de-DE" b="1" dirty="0" err="1"/>
              <a:t>topics</a:t>
            </a:r>
            <a:r>
              <a:rPr lang="de-DE" b="1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/>
              <a:t>Glass </a:t>
            </a:r>
            <a:r>
              <a:rPr lang="de-DE" dirty="0" err="1"/>
              <a:t>transition</a:t>
            </a:r>
            <a:endParaRPr lang="de-D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/>
              <a:t>Active</a:t>
            </a:r>
            <a:r>
              <a:rPr lang="de-DE" dirty="0"/>
              <a:t> </a:t>
            </a:r>
            <a:r>
              <a:rPr lang="de-DE" dirty="0" err="1"/>
              <a:t>particles</a:t>
            </a:r>
            <a:endParaRPr lang="de-D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/>
              <a:t>Complex</a:t>
            </a:r>
            <a:r>
              <a:rPr lang="de-DE" dirty="0"/>
              <a:t> </a:t>
            </a:r>
            <a:r>
              <a:rPr lang="de-DE" dirty="0" err="1"/>
              <a:t>transport</a:t>
            </a: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0DF35-9112-04A2-60B3-3F97A80770D9}"/>
              </a:ext>
            </a:extLst>
          </p:cNvPr>
          <p:cNvSpPr txBox="1"/>
          <p:nvPr/>
        </p:nvSpPr>
        <p:spPr>
          <a:xfrm>
            <a:off x="4755896" y="5606252"/>
            <a:ext cx="2762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are</a:t>
            </a:r>
            <a:r>
              <a:rPr lang="de-DE" sz="2000" b="1" dirty="0"/>
              <a:t> </a:t>
            </a:r>
            <a:r>
              <a:rPr lang="de-DE" sz="2000" b="1" dirty="0" err="1"/>
              <a:t>interested</a:t>
            </a:r>
            <a:r>
              <a:rPr lang="de-DE" sz="2000" b="1" dirty="0"/>
              <a:t>,</a:t>
            </a:r>
          </a:p>
          <a:p>
            <a:r>
              <a:rPr lang="de-DE" sz="2000" b="1" dirty="0" err="1"/>
              <a:t>please</a:t>
            </a:r>
            <a:r>
              <a:rPr lang="de-DE" sz="2000" b="1" dirty="0"/>
              <a:t> just </a:t>
            </a:r>
            <a:r>
              <a:rPr lang="de-DE" sz="2000" b="1" dirty="0" err="1"/>
              <a:t>approach</a:t>
            </a:r>
            <a:r>
              <a:rPr lang="de-DE" sz="2000" b="1" dirty="0"/>
              <a:t> </a:t>
            </a:r>
            <a:r>
              <a:rPr lang="de-DE" sz="2000" b="1" dirty="0" err="1"/>
              <a:t>us</a:t>
            </a:r>
            <a:r>
              <a:rPr lang="de-DE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14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Widescreen</PresentationFormat>
  <Paragraphs>70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Wingdings</vt:lpstr>
      <vt:lpstr>Office Theme</vt:lpstr>
      <vt:lpstr>Theoretische Bio-Nano Physik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Anton</dc:creator>
  <cp:lastModifiedBy>Anton</cp:lastModifiedBy>
  <cp:revision>90</cp:revision>
  <dcterms:created xsi:type="dcterms:W3CDTF">2024-12-15T17:24:06Z</dcterms:created>
  <dcterms:modified xsi:type="dcterms:W3CDTF">2025-01-07T07:00:35Z</dcterms:modified>
</cp:coreProperties>
</file>