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822" r:id="rId3"/>
    <p:sldId id="833" r:id="rId4"/>
    <p:sldId id="843" r:id="rId5"/>
    <p:sldId id="844" r:id="rId6"/>
    <p:sldId id="845" r:id="rId7"/>
    <p:sldId id="849" r:id="rId8"/>
    <p:sldId id="85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30DB"/>
    <a:srgbClr val="01CA01"/>
    <a:srgbClr val="0000FF"/>
    <a:srgbClr val="CC9900"/>
    <a:srgbClr val="FF8400"/>
    <a:srgbClr val="CCCC00"/>
    <a:srgbClr val="FF0000"/>
    <a:srgbClr val="FDFDFD"/>
    <a:srgbClr val="D9D9D9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94043" autoAdjust="0"/>
  </p:normalViewPr>
  <p:slideViewPr>
    <p:cSldViewPr snapToGrid="0">
      <p:cViewPr varScale="1">
        <p:scale>
          <a:sx n="156" d="100"/>
          <a:sy n="156" d="100"/>
        </p:scale>
        <p:origin x="104" y="4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984FF-1A83-4B04-8F5F-007A0DE88CE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E9B12-9EDB-4185-8267-C0B922B5C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65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F5F37-6331-44B2-A208-B9B46B8209C5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1A9F5-BDC2-4EF5-8F2C-DD79F6303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5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dirty="0"/>
              <a:t>Wie sieht der katalytische Prozess aus?</a:t>
            </a:r>
          </a:p>
          <a:p>
            <a:r>
              <a:rPr lang="de-DE" sz="1200" b="1" dirty="0"/>
              <a:t>Was sind die aktiven Stellen?</a:t>
            </a:r>
          </a:p>
          <a:p>
            <a:r>
              <a:rPr lang="de-DE" sz="1200" b="1" dirty="0"/>
              <a:t>Gibt es extrem seltene, aber extrem aktive Stellen („schwarze Schwäne“)?</a:t>
            </a:r>
          </a:p>
          <a:p>
            <a:r>
              <a:rPr lang="de-DE" sz="1200" b="1" dirty="0"/>
              <a:t>Wie kann man ein besseres katalytisches Material gezielt vorbereiten?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1A9F5-BDC2-4EF5-8F2C-DD79F6303C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1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78793" y="1341438"/>
            <a:ext cx="10434415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821113"/>
            <a:ext cx="9144000" cy="4079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690937" y="4800600"/>
            <a:ext cx="4810125" cy="1506196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Ort, Datum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64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10.07.2018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fadasdas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1659-93D8-4300-B8E7-8BEEA3B2E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7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10.07.2018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fadasdas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1659-93D8-4300-B8E7-8BEEA3B2ED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857061"/>
            <a:ext cx="11049000" cy="4552949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95338" y="1204913"/>
            <a:ext cx="10558462" cy="652462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D355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Untertitel</a:t>
            </a:r>
            <a:endParaRPr lang="en-US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10.07.2018</a:t>
            </a: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fadasdas</a:t>
            </a:r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21659-93D8-4300-B8E7-8BEEA3B2ED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5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10.07.2018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fadasdas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1659-93D8-4300-B8E7-8BEEA3B2E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8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0" y="5108575"/>
            <a:ext cx="11049000" cy="984249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6" t="21389" r="11668" b="29445"/>
          <a:stretch/>
        </p:blipFill>
        <p:spPr>
          <a:xfrm>
            <a:off x="2307323" y="1400174"/>
            <a:ext cx="7577354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4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10.07.2018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fadasdas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1659-93D8-4300-B8E7-8BEEA3B2E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1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1514475"/>
            <a:ext cx="5715000" cy="4662488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514475"/>
            <a:ext cx="5181600" cy="46624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10.07.2018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fadasdas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1659-93D8-4300-B8E7-8BEEA3B2E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2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2019299"/>
            <a:ext cx="5715000" cy="415766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2019299"/>
            <a:ext cx="5181600" cy="415766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10.07.2018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fadasdas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1659-93D8-4300-B8E7-8BEEA3B2ED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447800"/>
            <a:ext cx="5715000" cy="4857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Subtitle</a:t>
            </a:r>
            <a:r>
              <a:rPr lang="de-DE" dirty="0"/>
              <a:t> 1</a:t>
            </a:r>
            <a:endParaRPr lang="en-US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447800"/>
            <a:ext cx="5181600" cy="4857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Subtitle</a:t>
            </a:r>
            <a:r>
              <a:rPr lang="de-DE" dirty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10.07.2018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fadasdas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1659-93D8-4300-B8E7-8BEEA3B2E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7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04800" y="374650"/>
            <a:ext cx="11049000" cy="984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4800" y="1619250"/>
            <a:ext cx="11049000" cy="455294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360892" y="6432550"/>
            <a:ext cx="9537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10.07.2018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8293" y="6432550"/>
            <a:ext cx="3078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fadasdas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7364" y="6432550"/>
            <a:ext cx="560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21659-93D8-4300-B8E7-8BEEA3B2ED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1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4" r:id="rId4"/>
    <p:sldLayoutId id="2147483659" r:id="rId5"/>
    <p:sldLayoutId id="2147483651" r:id="rId6"/>
    <p:sldLayoutId id="2147483652" r:id="rId7"/>
    <p:sldLayoutId id="2147483658" r:id="rId8"/>
    <p:sldLayoutId id="2147483656" r:id="rId9"/>
    <p:sldLayoutId id="2147483657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4000" b="1" kern="1200" dirty="0" smtClean="0">
          <a:solidFill>
            <a:srgbClr val="1D355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336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36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36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36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36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ibk.ac.at/ionen-angewandte-physik/photophys/" TargetMode="External"/><Relationship Id="rId13" Type="http://schemas.openxmlformats.org/officeDocument/2006/relationships/hyperlink" Target="https://doi.org/10.1021/acs.jpclett.1c01024" TargetMode="External"/><Relationship Id="rId3" Type="http://schemas.openxmlformats.org/officeDocument/2006/relationships/hyperlink" Target="https://doi.org/10.1039/D3EA00039G" TargetMode="External"/><Relationship Id="rId7" Type="http://schemas.openxmlformats.org/officeDocument/2006/relationships/hyperlink" Target="mailto:milan.oncak@uibk.ac.at" TargetMode="External"/><Relationship Id="rId12" Type="http://schemas.openxmlformats.org/officeDocument/2006/relationships/image" Target="../media/image7.gif"/><Relationship Id="rId2" Type="http://schemas.openxmlformats.org/officeDocument/2006/relationships/hyperlink" Target="http://dx.doi.org/10.1039/c8cp00399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02/chem.202203259" TargetMode="External"/><Relationship Id="rId11" Type="http://schemas.openxmlformats.org/officeDocument/2006/relationships/hyperlink" Target="https://doi.org/10.1021/acs.jpcc.3c06091" TargetMode="External"/><Relationship Id="rId5" Type="http://schemas.openxmlformats.org/officeDocument/2006/relationships/hyperlink" Target="http://dx.doi.org/10.1002/anie.202001292" TargetMode="External"/><Relationship Id="rId15" Type="http://schemas.openxmlformats.org/officeDocument/2006/relationships/hyperlink" Target="https://pubs.acs.org/doi/10.1021/jacs.4c03192" TargetMode="External"/><Relationship Id="rId10" Type="http://schemas.openxmlformats.org/officeDocument/2006/relationships/image" Target="../media/image6.gif"/><Relationship Id="rId4" Type="http://schemas.openxmlformats.org/officeDocument/2006/relationships/image" Target="../media/image4.jpeg"/><Relationship Id="rId9" Type="http://schemas.openxmlformats.org/officeDocument/2006/relationships/image" Target="../media/image5.gif"/><Relationship Id="rId1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bk.ac.at/ionen-angewandte-physik/photophys/" TargetMode="External"/><Relationship Id="rId2" Type="http://schemas.openxmlformats.org/officeDocument/2006/relationships/hyperlink" Target="mailto:milan.oncak@uibk.ac.a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www.thermofisher.com/order/catalog/product/112440250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://www.uibk.ac.at/ionen-angewandte-physik/photophys/" TargetMode="External"/><Relationship Id="rId12" Type="http://schemas.openxmlformats.org/officeDocument/2006/relationships/hyperlink" Target="https://www.mdpi.com/1996-1944/16/7/280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ilan.oncak@uibk.ac.at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10.jpg"/><Relationship Id="rId9" Type="http://schemas.openxmlformats.org/officeDocument/2006/relationships/hyperlink" Target="https://sciencenotes.org/what-is-a-catalyst-understand-catalysis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mailto:milan.oncak@uibk.ac.at" TargetMode="External"/><Relationship Id="rId7" Type="http://schemas.openxmlformats.org/officeDocument/2006/relationships/hyperlink" Target="https://de.wikipedia.org/wiki/Periodensystem#/media/Datei:Periodensystem_Einfach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s://www.rs.kagu.tus.ac.jp/tsukilab/member_araki/dibs_araki.html" TargetMode="External"/><Relationship Id="rId4" Type="http://schemas.openxmlformats.org/officeDocument/2006/relationships/hyperlink" Target="http://www.uibk.ac.at/ionen-angewandte-physik/photophy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ilan.oncak@uibk.ac.a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www.uibk.ac.at/ionen-angewandte-physik/photophys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science/article/pii/S0927025620305589" TargetMode="External"/><Relationship Id="rId3" Type="http://schemas.openxmlformats.org/officeDocument/2006/relationships/hyperlink" Target="mailto:milan.oncak@uibk.ac.at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://www.uibk.ac.at/ionen-angewandte-physik/photophys/" TargetMode="Externa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mailto:milan.oncak@uibk.ac.at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lianweng.github.io/posts/2018-10-13-flow-models/" TargetMode="External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hyperlink" Target="http://www.uibk.ac.at/ionen-angewandte-physik/photophys/" TargetMode="External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365" y="1281671"/>
            <a:ext cx="11761693" cy="1786553"/>
          </a:xfrm>
        </p:spPr>
        <p:txBody>
          <a:bodyPr>
            <a:normAutofit/>
          </a:bodyPr>
          <a:lstStyle/>
          <a:p>
            <a:r>
              <a:rPr lang="de-DE" sz="3800" dirty="0"/>
              <a:t>Computational </a:t>
            </a:r>
            <a:r>
              <a:rPr lang="de-DE" sz="3800" dirty="0" err="1"/>
              <a:t>Photophysics</a:t>
            </a:r>
            <a:br>
              <a:rPr lang="de-DE" sz="3800" dirty="0"/>
            </a:br>
            <a:endParaRPr lang="de-DE" sz="3800" baseline="-250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766175" y="3518924"/>
            <a:ext cx="8856617" cy="30723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800" dirty="0"/>
              <a:t>Gabriel Schöpfer, Michael Hütter, Milan Ončák</a:t>
            </a:r>
            <a:endParaRPr lang="de-DE" sz="2800" baseline="30000" dirty="0"/>
          </a:p>
          <a:p>
            <a:pPr>
              <a:lnSpc>
                <a:spcPct val="150000"/>
              </a:lnSpc>
            </a:pPr>
            <a:r>
              <a:rPr lang="de-DE" sz="2000" b="1" dirty="0"/>
              <a:t>Institut für Ionenphysik und Angewandte Physik</a:t>
            </a:r>
          </a:p>
          <a:p>
            <a:pPr>
              <a:lnSpc>
                <a:spcPct val="150000"/>
              </a:lnSpc>
            </a:pPr>
            <a:r>
              <a:rPr lang="de-DE" sz="2000" b="1" dirty="0"/>
              <a:t>16.01.2025, Abschlussthemen-Präsentation</a:t>
            </a:r>
          </a:p>
        </p:txBody>
      </p:sp>
    </p:spTree>
    <p:extLst>
      <p:ext uri="{BB962C8B-B14F-4D97-AF65-F5344CB8AC3E}">
        <p14:creationId xmlns:p14="http://schemas.microsoft.com/office/powerpoint/2010/main" val="1511632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217894"/>
            <a:ext cx="11049000" cy="984249"/>
          </a:xfrm>
        </p:spPr>
        <p:txBody>
          <a:bodyPr/>
          <a:lstStyle/>
          <a:p>
            <a:r>
              <a:rPr lang="de-DE" dirty="0"/>
              <a:t>Verständnis durch quantenchemische Rechnungen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1659-93D8-4300-B8E7-8BEEA3B2ED24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783" y="918182"/>
            <a:ext cx="5278625" cy="3086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/>
              <a:t>CO</a:t>
            </a:r>
            <a:r>
              <a:rPr lang="de-DE" sz="2200" b="1" baseline="-25000" dirty="0"/>
              <a:t>2</a:t>
            </a:r>
            <a:r>
              <a:rPr lang="de-DE" sz="2200" b="1" dirty="0"/>
              <a:t>-Capture/Aktivierung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/>
              <a:t>Atmosphärische Physik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/>
              <a:t>Chemische Prozesse auf den Oberflächen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/>
              <a:t>Metastabile Moleküle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/>
              <a:t>Quanteneffekte von Atomkernen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/>
              <a:t>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061989" y="3246962"/>
            <a:ext cx="3104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200" i="1" dirty="0">
                <a:hlinkClick r:id="rId2"/>
              </a:rPr>
              <a:t>Phys. Chem. Chem. Phys.</a:t>
            </a:r>
            <a:r>
              <a:rPr lang="de-AT" sz="1200" dirty="0">
                <a:hlinkClick r:id="rId2"/>
              </a:rPr>
              <a:t> 20, 8143-8151 (2018)</a:t>
            </a:r>
            <a:endParaRPr lang="de-AT" sz="1200" dirty="0"/>
          </a:p>
          <a:p>
            <a:r>
              <a:rPr lang="fr-FR" sz="1200" i="1" dirty="0">
                <a:hlinkClick r:id="rId3"/>
              </a:rPr>
              <a:t>Env. Science: </a:t>
            </a:r>
            <a:r>
              <a:rPr lang="fr-FR" sz="1200" i="1" dirty="0" err="1">
                <a:hlinkClick r:id="rId3"/>
              </a:rPr>
              <a:t>Atmos</a:t>
            </a:r>
            <a:r>
              <a:rPr lang="fr-FR" sz="1200" i="1" dirty="0">
                <a:hlinkClick r:id="rId3"/>
              </a:rPr>
              <a:t>., 3</a:t>
            </a:r>
            <a:r>
              <a:rPr lang="fr-FR" sz="1200" dirty="0">
                <a:hlinkClick r:id="rId3"/>
              </a:rPr>
              <a:t>, 1396 (2023)</a:t>
            </a:r>
            <a:endParaRPr lang="de-AT" sz="1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328" y="1171227"/>
            <a:ext cx="2325474" cy="214996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897779" y="3246962"/>
            <a:ext cx="2923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200" i="1" dirty="0">
                <a:hlinkClick r:id="rId5"/>
              </a:rPr>
              <a:t>Angew. Chem. Int. Ed.</a:t>
            </a:r>
            <a:r>
              <a:rPr lang="de-AT" sz="1200" dirty="0">
                <a:hlinkClick r:id="rId5"/>
              </a:rPr>
              <a:t> 59, 7467-7471 (2020)</a:t>
            </a:r>
            <a:endParaRPr lang="de-AT" sz="1200" dirty="0"/>
          </a:p>
          <a:p>
            <a:r>
              <a:rPr lang="de-AT" sz="1200" i="1" dirty="0">
                <a:hlinkClick r:id="rId6"/>
              </a:rPr>
              <a:t>Chem. Eur. J., 29</a:t>
            </a:r>
            <a:r>
              <a:rPr lang="de-AT" sz="1200" dirty="0">
                <a:hlinkClick r:id="rId6"/>
              </a:rPr>
              <a:t>, e202203259 (2023)</a:t>
            </a:r>
            <a:endParaRPr lang="de-AT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62CC09-1435-42E8-B509-314348D1902B}"/>
              </a:ext>
            </a:extLst>
          </p:cNvPr>
          <p:cNvSpPr txBox="1"/>
          <p:nvPr/>
        </p:nvSpPr>
        <p:spPr>
          <a:xfrm>
            <a:off x="7628015" y="6383812"/>
            <a:ext cx="3599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Kontakt: </a:t>
            </a:r>
            <a:r>
              <a:rPr lang="de-DE" sz="1200" dirty="0" err="1">
                <a:hlinkClick r:id="rId7"/>
              </a:rPr>
              <a:t>milan.oncak</a:t>
            </a:r>
            <a:r>
              <a:rPr lang="en-US" sz="1200" dirty="0">
                <a:hlinkClick r:id="rId7"/>
              </a:rPr>
              <a:t>@uibk.ac.at</a:t>
            </a:r>
            <a:r>
              <a:rPr lang="en-US" sz="1200" dirty="0"/>
              <a:t>, </a:t>
            </a:r>
            <a:r>
              <a:rPr lang="en-US" sz="1200" dirty="0" err="1"/>
              <a:t>Raum</a:t>
            </a:r>
            <a:r>
              <a:rPr lang="en-US" sz="1200" dirty="0"/>
              <a:t> 3/5</a:t>
            </a:r>
          </a:p>
          <a:p>
            <a:r>
              <a:rPr lang="de-AT" sz="1200" dirty="0">
                <a:hlinkClick r:id="rId8"/>
              </a:rPr>
              <a:t>www.uibk.ac.at/ionen-angewandte-physik/photophys/</a:t>
            </a:r>
            <a:endParaRPr lang="de-AT" sz="12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653" y="1525975"/>
            <a:ext cx="2807173" cy="15202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53" y="4255282"/>
            <a:ext cx="2794989" cy="157637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823591" y="5920823"/>
            <a:ext cx="23510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200" i="1" dirty="0">
                <a:hlinkClick r:id="rId11"/>
              </a:rPr>
              <a:t>J. Phys. Chem. C</a:t>
            </a:r>
            <a:r>
              <a:rPr lang="de-AT" sz="1200" dirty="0">
                <a:hlinkClick r:id="rId11"/>
              </a:rPr>
              <a:t>, </a:t>
            </a:r>
            <a:r>
              <a:rPr lang="de-AT" sz="1200" i="1" dirty="0">
                <a:hlinkClick r:id="rId11"/>
              </a:rPr>
              <a:t>48</a:t>
            </a:r>
            <a:r>
              <a:rPr lang="de-AT" sz="1200" dirty="0">
                <a:hlinkClick r:id="rId11"/>
              </a:rPr>
              <a:t>, 23332 (2023)</a:t>
            </a:r>
            <a:endParaRPr lang="de-AT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662" y="4188520"/>
            <a:ext cx="1643881" cy="164388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8487019" y="5920823"/>
            <a:ext cx="28217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200" i="1" dirty="0">
                <a:hlinkClick r:id="rId13"/>
              </a:rPr>
              <a:t>J. Phys. Chem. </a:t>
            </a:r>
            <a:r>
              <a:rPr lang="de-AT" sz="1200" i="1" dirty="0" err="1">
                <a:hlinkClick r:id="rId13"/>
              </a:rPr>
              <a:t>Lett</a:t>
            </a:r>
            <a:r>
              <a:rPr lang="de-AT" sz="1200" i="1" dirty="0">
                <a:hlinkClick r:id="rId13"/>
              </a:rPr>
              <a:t>.</a:t>
            </a:r>
            <a:r>
              <a:rPr lang="de-AT" sz="1200" dirty="0">
                <a:hlinkClick r:id="rId13"/>
              </a:rPr>
              <a:t>, </a:t>
            </a:r>
            <a:r>
              <a:rPr lang="de-AT" sz="1200" i="1" dirty="0">
                <a:hlinkClick r:id="rId13"/>
              </a:rPr>
              <a:t>12</a:t>
            </a:r>
            <a:r>
              <a:rPr lang="de-AT" sz="1200" dirty="0">
                <a:hlinkClick r:id="rId13"/>
              </a:rPr>
              <a:t>, 4112−4117 (2021)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8281F3-01FB-4998-BF4D-D2F492CCB54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900" y="4130871"/>
            <a:ext cx="1770888" cy="17007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B52EBAC-BD66-4625-A1FB-25D1956A11B5}"/>
              </a:ext>
            </a:extLst>
          </p:cNvPr>
          <p:cNvSpPr txBox="1"/>
          <p:nvPr/>
        </p:nvSpPr>
        <p:spPr>
          <a:xfrm>
            <a:off x="5249636" y="5920823"/>
            <a:ext cx="29232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200" i="1" dirty="0">
                <a:hlinkClick r:id="rId15"/>
              </a:rPr>
              <a:t>J. Am. Chem. </a:t>
            </a:r>
            <a:r>
              <a:rPr lang="de-AT" sz="1200" i="1" dirty="0" err="1">
                <a:hlinkClick r:id="rId15"/>
              </a:rPr>
              <a:t>Soc</a:t>
            </a:r>
            <a:r>
              <a:rPr lang="de-AT" sz="1200" i="1" dirty="0">
                <a:hlinkClick r:id="rId15"/>
              </a:rPr>
              <a:t>.</a:t>
            </a:r>
            <a:r>
              <a:rPr lang="de-AT" sz="1200" dirty="0">
                <a:hlinkClick r:id="rId15"/>
              </a:rPr>
              <a:t>, </a:t>
            </a:r>
            <a:r>
              <a:rPr lang="de-AT" sz="1200" i="1" dirty="0">
                <a:hlinkClick r:id="rId15"/>
              </a:rPr>
              <a:t>146</a:t>
            </a:r>
            <a:r>
              <a:rPr lang="de-AT" sz="1200" dirty="0">
                <a:hlinkClick r:id="rId15"/>
              </a:rPr>
              <a:t>, 14182-14193 (2024)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21147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Theoretische Chemische Physik</a:t>
            </a:r>
            <a:endParaRPr lang="de-DE" i="1" baseline="-25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1659-93D8-4300-B8E7-8BEEA3B2ED24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t>3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286010" y="1202054"/>
            <a:ext cx="3200400" cy="3200400"/>
          </a:xfrm>
          <a:prstGeom prst="ellipse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Oval 18"/>
          <p:cNvSpPr/>
          <p:nvPr/>
        </p:nvSpPr>
        <p:spPr>
          <a:xfrm>
            <a:off x="93704" y="2960868"/>
            <a:ext cx="3200400" cy="3200400"/>
          </a:xfrm>
          <a:prstGeom prst="ellipse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Oval 19"/>
          <p:cNvSpPr/>
          <p:nvPr/>
        </p:nvSpPr>
        <p:spPr>
          <a:xfrm>
            <a:off x="2478316" y="2929307"/>
            <a:ext cx="3200400" cy="3200400"/>
          </a:xfrm>
          <a:prstGeom prst="ellipse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extBox 3"/>
          <p:cNvSpPr txBox="1"/>
          <p:nvPr/>
        </p:nvSpPr>
        <p:spPr>
          <a:xfrm>
            <a:off x="3314175" y="4002404"/>
            <a:ext cx="23523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00FF"/>
                </a:solidFill>
              </a:rPr>
              <a:t>IT</a:t>
            </a:r>
          </a:p>
          <a:p>
            <a:pPr algn="ctr"/>
            <a:r>
              <a:rPr lang="de-DE" sz="2400" b="1" dirty="0">
                <a:solidFill>
                  <a:srgbClr val="0000FF"/>
                </a:solidFill>
              </a:rPr>
              <a:t>(Programmieren,</a:t>
            </a:r>
          </a:p>
          <a:p>
            <a:pPr algn="ctr"/>
            <a:r>
              <a:rPr lang="de-DE" sz="2400" b="1" dirty="0">
                <a:solidFill>
                  <a:srgbClr val="0000FF"/>
                </a:solidFill>
              </a:rPr>
              <a:t>Datenanalyse)</a:t>
            </a:r>
            <a:endParaRPr lang="de-AT" sz="24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993" y="3941853"/>
            <a:ext cx="20782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>
                <a:solidFill>
                  <a:srgbClr val="A730DB"/>
                </a:solidFill>
              </a:rPr>
              <a:t>Chemie</a:t>
            </a:r>
          </a:p>
          <a:p>
            <a:pPr algn="ctr"/>
            <a:r>
              <a:rPr lang="de-DE" sz="2400" b="1" dirty="0">
                <a:solidFill>
                  <a:srgbClr val="A730DB"/>
                </a:solidFill>
              </a:rPr>
              <a:t>(Reaktivität, </a:t>
            </a:r>
          </a:p>
          <a:p>
            <a:pPr algn="ctr"/>
            <a:r>
              <a:rPr lang="de-DE" sz="2400" b="1" dirty="0">
                <a:solidFill>
                  <a:srgbClr val="A730DB"/>
                </a:solidFill>
              </a:rPr>
              <a:t>Spektroskopie,</a:t>
            </a:r>
          </a:p>
          <a:p>
            <a:pPr algn="ctr"/>
            <a:r>
              <a:rPr lang="de-DE" sz="2400" b="1" dirty="0">
                <a:solidFill>
                  <a:srgbClr val="A730DB"/>
                </a:solidFill>
              </a:rPr>
              <a:t>Katalyse)</a:t>
            </a:r>
            <a:endParaRPr lang="de-AT" sz="2400" b="1" dirty="0">
              <a:solidFill>
                <a:srgbClr val="A730DB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32546" y="1344198"/>
            <a:ext cx="29073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>
                <a:solidFill>
                  <a:srgbClr val="FF0000"/>
                </a:solidFill>
              </a:rPr>
              <a:t>Physik</a:t>
            </a:r>
          </a:p>
          <a:p>
            <a:pPr algn="ctr"/>
            <a:r>
              <a:rPr lang="de-DE" sz="2400" b="1" dirty="0">
                <a:solidFill>
                  <a:srgbClr val="FF0000"/>
                </a:solidFill>
              </a:rPr>
              <a:t>(Quantenphysik,</a:t>
            </a:r>
          </a:p>
          <a:p>
            <a:pPr algn="ctr"/>
            <a:r>
              <a:rPr lang="de-DE" sz="2400" b="1" dirty="0">
                <a:solidFill>
                  <a:srgbClr val="FF0000"/>
                </a:solidFill>
              </a:rPr>
              <a:t>molekulare Dynamik,</a:t>
            </a:r>
          </a:p>
          <a:p>
            <a:pPr algn="ctr"/>
            <a:r>
              <a:rPr lang="de-DE" sz="2400" b="1" dirty="0">
                <a:solidFill>
                  <a:srgbClr val="FF0000"/>
                </a:solidFill>
              </a:rPr>
              <a:t>Thermodynamik)</a:t>
            </a:r>
            <a:endParaRPr lang="de-AT" sz="24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2886210" y="2284025"/>
            <a:ext cx="2409304" cy="1810228"/>
          </a:xfrm>
          <a:prstGeom prst="straightConnector1">
            <a:avLst/>
          </a:prstGeom>
          <a:ln w="47625">
            <a:solidFill>
              <a:srgbClr val="01CA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739861" y="1421467"/>
            <a:ext cx="2413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1CA01"/>
                </a:solidFill>
              </a:rPr>
              <a:t>Theoretische </a:t>
            </a:r>
          </a:p>
          <a:p>
            <a:pPr algn="ctr"/>
            <a:r>
              <a:rPr lang="de-DE" sz="2400" b="1" dirty="0">
                <a:solidFill>
                  <a:srgbClr val="01CA01"/>
                </a:solidFill>
              </a:rPr>
              <a:t>chemische Physik</a:t>
            </a:r>
            <a:endParaRPr lang="de-AT" sz="2400" b="1" dirty="0">
              <a:solidFill>
                <a:srgbClr val="01CA0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48C8A4-0955-4593-8471-192CA055EC63}"/>
              </a:ext>
            </a:extLst>
          </p:cNvPr>
          <p:cNvSpPr txBox="1"/>
          <p:nvPr/>
        </p:nvSpPr>
        <p:spPr>
          <a:xfrm>
            <a:off x="7628015" y="6383812"/>
            <a:ext cx="3599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Kontakt: </a:t>
            </a:r>
            <a:r>
              <a:rPr lang="de-DE" sz="1200" dirty="0" err="1">
                <a:hlinkClick r:id="rId2"/>
              </a:rPr>
              <a:t>milan.oncak</a:t>
            </a:r>
            <a:r>
              <a:rPr lang="en-US" sz="1200" dirty="0">
                <a:hlinkClick r:id="rId2"/>
              </a:rPr>
              <a:t>@uibk.ac.at</a:t>
            </a:r>
            <a:r>
              <a:rPr lang="en-US" sz="1200" dirty="0"/>
              <a:t>, </a:t>
            </a:r>
            <a:r>
              <a:rPr lang="en-US" sz="1200" dirty="0" err="1"/>
              <a:t>Raum</a:t>
            </a:r>
            <a:r>
              <a:rPr lang="en-US" sz="1200" dirty="0"/>
              <a:t> 3/5</a:t>
            </a:r>
          </a:p>
          <a:p>
            <a:r>
              <a:rPr lang="de-AT" sz="1200" dirty="0">
                <a:hlinkClick r:id="rId3"/>
              </a:rPr>
              <a:t>www.uibk.ac.at/ionen-angewandte-physik/photophys/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57109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D41052B8-22A8-489F-A5E4-5CE43D2B8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326" y="626435"/>
            <a:ext cx="1769502" cy="158673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9482C74-B4EF-4546-B8EE-755816A078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597" y="3321782"/>
            <a:ext cx="2075861" cy="207586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D06B66E-C42E-4CC4-81B7-FCE6480157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431" y="3212617"/>
            <a:ext cx="3389693" cy="246268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Thema 1: Aktivierung von CO</a:t>
            </a:r>
            <a:r>
              <a:rPr lang="de-DE" baseline="-25000" dirty="0"/>
              <a:t>2</a:t>
            </a:r>
            <a:endParaRPr lang="de-DE" i="1" baseline="-25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1659-93D8-4300-B8E7-8BEEA3B2ED24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t>4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F395B8-246A-4C15-A97F-393B4A98A488}"/>
              </a:ext>
            </a:extLst>
          </p:cNvPr>
          <p:cNvSpPr txBox="1"/>
          <p:nvPr/>
        </p:nvSpPr>
        <p:spPr>
          <a:xfrm>
            <a:off x="7628015" y="6383812"/>
            <a:ext cx="3599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Kontakt: </a:t>
            </a:r>
            <a:r>
              <a:rPr lang="de-DE" sz="1200" dirty="0" err="1">
                <a:hlinkClick r:id="rId6"/>
              </a:rPr>
              <a:t>milan.oncak</a:t>
            </a:r>
            <a:r>
              <a:rPr lang="en-US" sz="1200" dirty="0">
                <a:hlinkClick r:id="rId6"/>
              </a:rPr>
              <a:t>@uibk.ac.at</a:t>
            </a:r>
            <a:r>
              <a:rPr lang="en-US" sz="1200" dirty="0"/>
              <a:t>, </a:t>
            </a:r>
            <a:r>
              <a:rPr lang="en-US" sz="1200" dirty="0" err="1"/>
              <a:t>Raum</a:t>
            </a:r>
            <a:r>
              <a:rPr lang="en-US" sz="1200" dirty="0"/>
              <a:t> 3/5</a:t>
            </a:r>
          </a:p>
          <a:p>
            <a:r>
              <a:rPr lang="de-AT" sz="1200" dirty="0">
                <a:hlinkClick r:id="rId7"/>
              </a:rPr>
              <a:t>www.uibk.ac.at/ionen-angewandte-physik/photophys/</a:t>
            </a:r>
            <a:endParaRPr lang="de-AT" sz="1200" dirty="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4093769A-BCA0-46F4-8D76-048737E226D8}"/>
              </a:ext>
            </a:extLst>
          </p:cNvPr>
          <p:cNvSpPr/>
          <p:nvPr/>
        </p:nvSpPr>
        <p:spPr>
          <a:xfrm>
            <a:off x="11013816" y="1530766"/>
            <a:ext cx="193901" cy="1867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74C75F-F830-446D-8830-FC17845E5411}"/>
              </a:ext>
            </a:extLst>
          </p:cNvPr>
          <p:cNvGrpSpPr/>
          <p:nvPr/>
        </p:nvGrpSpPr>
        <p:grpSpPr>
          <a:xfrm>
            <a:off x="6541121" y="588377"/>
            <a:ext cx="3738859" cy="2204598"/>
            <a:chOff x="2253343" y="2379889"/>
            <a:chExt cx="4693831" cy="276769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11D752F-32D4-4E98-88F8-371A21F483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269"/>
            <a:stretch/>
          </p:blipFill>
          <p:spPr>
            <a:xfrm>
              <a:off x="2253343" y="2379889"/>
              <a:ext cx="4693831" cy="276769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B90A0F3-5309-4E0C-BB95-08F530542EB6}"/>
                </a:ext>
              </a:extLst>
            </p:cNvPr>
            <p:cNvSpPr/>
            <p:nvPr/>
          </p:nvSpPr>
          <p:spPr>
            <a:xfrm>
              <a:off x="5637439" y="4261757"/>
              <a:ext cx="559254" cy="485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E463C04-80B1-4948-8F51-30DD14CF34B9}"/>
              </a:ext>
            </a:extLst>
          </p:cNvPr>
          <p:cNvSpPr txBox="1"/>
          <p:nvPr/>
        </p:nvSpPr>
        <p:spPr>
          <a:xfrm>
            <a:off x="1084584" y="6380378"/>
            <a:ext cx="325601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hlinkClick r:id="rId9"/>
              </a:rPr>
              <a:t>https://sciencenotes.org/what-is-a-catalyst-understand-catalysis/</a:t>
            </a:r>
            <a:endParaRPr lang="en-US" sz="7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E74515-247A-4DAE-AC3C-A398B85422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046" y="2516764"/>
            <a:ext cx="1367518" cy="3468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33ADA73-F6FF-4F40-A55E-C1B94B4CD3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57189" y="2448890"/>
            <a:ext cx="1114425" cy="676274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3ABBF35-AD7B-4826-B61E-83EB020BA5ED}"/>
              </a:ext>
            </a:extLst>
          </p:cNvPr>
          <p:cNvCxnSpPr/>
          <p:nvPr/>
        </p:nvCxnSpPr>
        <p:spPr>
          <a:xfrm>
            <a:off x="1995655" y="2731027"/>
            <a:ext cx="208597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842FCE6-0419-417A-9E71-A0C6B621658D}"/>
              </a:ext>
            </a:extLst>
          </p:cNvPr>
          <p:cNvSpPr txBox="1"/>
          <p:nvPr/>
        </p:nvSpPr>
        <p:spPr>
          <a:xfrm>
            <a:off x="2546746" y="1929733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[?]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371307-74B6-4A49-A930-E9FE0EEFFB22}"/>
              </a:ext>
            </a:extLst>
          </p:cNvPr>
          <p:cNvSpPr txBox="1"/>
          <p:nvPr/>
        </p:nvSpPr>
        <p:spPr>
          <a:xfrm>
            <a:off x="334736" y="3470218"/>
            <a:ext cx="47801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Welches Material eignet sich als Katalysator für die Aktivierung von CO</a:t>
            </a:r>
            <a:r>
              <a:rPr lang="de-AT" baseline="-25000" dirty="0"/>
              <a:t>2</a:t>
            </a:r>
            <a:r>
              <a:rPr lang="de-AT" dirty="0"/>
              <a:t>?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AT" dirty="0">
                <a:sym typeface="Wingdings" panose="05000000000000000000" pitchFamily="2" charset="2"/>
              </a:rPr>
              <a:t>Mögliche Kandidaten: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dirty="0">
                <a:sym typeface="Wingdings" panose="05000000000000000000" pitchFamily="2" charset="2"/>
              </a:rPr>
              <a:t>Oberfläche von Indiumoxid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dirty="0"/>
              <a:t>3,5-Diamino-1,2,4-Triazol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7155770-B25D-4CED-947A-76E0536D2D30}"/>
              </a:ext>
            </a:extLst>
          </p:cNvPr>
          <p:cNvSpPr txBox="1"/>
          <p:nvPr/>
        </p:nvSpPr>
        <p:spPr>
          <a:xfrm>
            <a:off x="1084584" y="6514616"/>
            <a:ext cx="66783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hlinkClick r:id="rId12"/>
              </a:rPr>
              <a:t>Cai, D., Cai, Y., Tan, K. B. &amp; Zhan, G. Recent advances of indium oxide-based catalysts for CO2 hydrogenation to methanol: experimental and theoretical. Materials 16, 2803 (2023).</a:t>
            </a:r>
            <a:endParaRPr lang="en-US" sz="7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E2E39B-039D-4ABC-B068-A60B5ACE506D}"/>
              </a:ext>
            </a:extLst>
          </p:cNvPr>
          <p:cNvSpPr txBox="1"/>
          <p:nvPr/>
        </p:nvSpPr>
        <p:spPr>
          <a:xfrm>
            <a:off x="1084584" y="6655464"/>
            <a:ext cx="265057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hlinkClick r:id="rId13"/>
              </a:rPr>
              <a:t>https://www.thermofisher.com/order/catalog/product/112440250</a:t>
            </a:r>
            <a:endParaRPr lang="en-US" sz="7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2F78E0-857E-4575-B858-7B4BEB7C14B4}"/>
              </a:ext>
            </a:extLst>
          </p:cNvPr>
          <p:cNvSpPr txBox="1"/>
          <p:nvPr/>
        </p:nvSpPr>
        <p:spPr>
          <a:xfrm>
            <a:off x="10431018" y="3941640"/>
            <a:ext cx="1728325" cy="22474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dirty="0"/>
              <a:t>Methoden: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/>
              <a:t>Gaussian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/>
              <a:t>xTB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/>
              <a:t>Molden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/>
              <a:t>Chemcraft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Linux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HPC </a:t>
            </a:r>
            <a:r>
              <a:rPr lang="de-AT" dirty="0" err="1"/>
              <a:t>cluster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1128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62240F2-1C2F-4592-8F8F-59E127040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2326" y="626435"/>
            <a:ext cx="1769502" cy="15867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391276"/>
            <a:ext cx="6561364" cy="984249"/>
          </a:xfrm>
        </p:spPr>
        <p:txBody>
          <a:bodyPr>
            <a:normAutofit fontScale="90000"/>
          </a:bodyPr>
          <a:lstStyle/>
          <a:p>
            <a:r>
              <a:rPr lang="de-DE" dirty="0"/>
              <a:t>Thema 2: Astrophysik </a:t>
            </a:r>
            <a:r>
              <a:rPr lang="en-US" dirty="0"/>
              <a:t>–</a:t>
            </a:r>
            <a:br>
              <a:rPr lang="en-US" dirty="0"/>
            </a:br>
            <a:r>
              <a:rPr lang="en-US" dirty="0"/>
              <a:t>Diffuse </a:t>
            </a:r>
            <a:r>
              <a:rPr lang="en-US" dirty="0" err="1"/>
              <a:t>Interstellare</a:t>
            </a:r>
            <a:r>
              <a:rPr lang="en-US" dirty="0"/>
              <a:t> </a:t>
            </a:r>
            <a:r>
              <a:rPr lang="en-US" dirty="0" err="1"/>
              <a:t>Banden</a:t>
            </a:r>
            <a:r>
              <a:rPr lang="en-US" dirty="0"/>
              <a:t> (DIBs)</a:t>
            </a:r>
            <a:endParaRPr lang="de-DE" i="1" baseline="-25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1659-93D8-4300-B8E7-8BEEA3B2ED24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t>5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F395B8-246A-4C15-A97F-393B4A98A488}"/>
              </a:ext>
            </a:extLst>
          </p:cNvPr>
          <p:cNvSpPr txBox="1"/>
          <p:nvPr/>
        </p:nvSpPr>
        <p:spPr>
          <a:xfrm>
            <a:off x="7628015" y="6383812"/>
            <a:ext cx="3599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Kontakt: </a:t>
            </a:r>
            <a:r>
              <a:rPr lang="de-DE" sz="1200" dirty="0" err="1">
                <a:hlinkClick r:id="rId3"/>
              </a:rPr>
              <a:t>milan.oncak</a:t>
            </a:r>
            <a:r>
              <a:rPr lang="en-US" sz="1200" dirty="0">
                <a:hlinkClick r:id="rId3"/>
              </a:rPr>
              <a:t>@uibk.ac.at</a:t>
            </a:r>
            <a:r>
              <a:rPr lang="en-US" sz="1200" dirty="0"/>
              <a:t>, </a:t>
            </a:r>
            <a:r>
              <a:rPr lang="en-US" sz="1200" dirty="0" err="1"/>
              <a:t>Raum</a:t>
            </a:r>
            <a:r>
              <a:rPr lang="en-US" sz="1200" dirty="0"/>
              <a:t> 3/5</a:t>
            </a:r>
          </a:p>
          <a:p>
            <a:r>
              <a:rPr lang="de-AT" sz="1200" dirty="0">
                <a:hlinkClick r:id="rId4"/>
              </a:rPr>
              <a:t>www.uibk.ac.at/ionen-angewandte-physik/photophys/</a:t>
            </a:r>
            <a:endParaRPr lang="de-AT" sz="1200" dirty="0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B3D97B77-955C-4C58-8421-08831BC27E31}"/>
              </a:ext>
            </a:extLst>
          </p:cNvPr>
          <p:cNvSpPr/>
          <p:nvPr/>
        </p:nvSpPr>
        <p:spPr>
          <a:xfrm>
            <a:off x="11131144" y="1509681"/>
            <a:ext cx="193901" cy="1867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B484FF-8EF8-4B16-8715-F7650A702C5B}"/>
              </a:ext>
            </a:extLst>
          </p:cNvPr>
          <p:cNvSpPr txBox="1"/>
          <p:nvPr/>
        </p:nvSpPr>
        <p:spPr>
          <a:xfrm>
            <a:off x="1138916" y="6383812"/>
            <a:ext cx="356473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hlinkClick r:id="rId5"/>
              </a:rPr>
              <a:t>https://www.rs.kagu.tus.ac.jp/tsukilab/member_araki/dibs_araki.html</a:t>
            </a:r>
            <a:endParaRPr lang="en-US" sz="7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51C7B77-AF7E-4E9F-9F4D-6B1BF57C270F}"/>
              </a:ext>
            </a:extLst>
          </p:cNvPr>
          <p:cNvGrpSpPr/>
          <p:nvPr/>
        </p:nvGrpSpPr>
        <p:grpSpPr>
          <a:xfrm>
            <a:off x="424545" y="1567365"/>
            <a:ext cx="3355438" cy="3020962"/>
            <a:chOff x="991962" y="2404205"/>
            <a:chExt cx="3355438" cy="302096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1C8DF2E-20AD-4BDE-82B8-F293AAAFB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962" y="2404205"/>
              <a:ext cx="3355438" cy="30209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5BE97BD-A4EB-4A25-96E3-9DFBE4DBD718}"/>
                </a:ext>
              </a:extLst>
            </p:cNvPr>
            <p:cNvSpPr txBox="1"/>
            <p:nvPr/>
          </p:nvSpPr>
          <p:spPr>
            <a:xfrm>
              <a:off x="2339068" y="4616904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96BA894-9FB2-4165-89F0-CA5B563A9E98}"/>
              </a:ext>
            </a:extLst>
          </p:cNvPr>
          <p:cNvSpPr txBox="1"/>
          <p:nvPr/>
        </p:nvSpPr>
        <p:spPr>
          <a:xfrm>
            <a:off x="4260221" y="1769816"/>
            <a:ext cx="69668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Moleküle im interstellaren Medium absorbieren Licht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Welche Moleküle sind das?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Ziel: Berechne Absorptionsbanden verschiedener Moleküle mithilfe quantenchemischer Software</a:t>
            </a:r>
          </a:p>
          <a:p>
            <a:r>
              <a:rPr lang="de-AT" dirty="0">
                <a:sym typeface="Wingdings" panose="05000000000000000000" pitchFamily="2" charset="2"/>
              </a:rPr>
              <a:t>	 Erstelle eine große Datenbank mit potentiellen DIB Carriern</a:t>
            </a:r>
            <a:endParaRPr lang="de-AT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942DB4-B0AC-40D1-81F9-5C103F25DAF0}"/>
              </a:ext>
            </a:extLst>
          </p:cNvPr>
          <p:cNvSpPr txBox="1"/>
          <p:nvPr/>
        </p:nvSpPr>
        <p:spPr>
          <a:xfrm>
            <a:off x="1138916" y="6549541"/>
            <a:ext cx="344635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hlinkClick r:id="rId7"/>
              </a:rPr>
              <a:t>https://de.wikipedia.org/wiki/Periodensystem#/media/Datei:Periodensystem_Einfach.svg</a:t>
            </a:r>
            <a:endParaRPr lang="en-US" sz="7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6BE5ED-A03C-4D22-A0F0-03A06DC6F3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22" y="3465739"/>
            <a:ext cx="4616844" cy="247834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970DA03-4AB3-4063-B6A5-5A6566A976FA}"/>
              </a:ext>
            </a:extLst>
          </p:cNvPr>
          <p:cNvSpPr txBox="1"/>
          <p:nvPr/>
        </p:nvSpPr>
        <p:spPr>
          <a:xfrm>
            <a:off x="10278836" y="4230762"/>
            <a:ext cx="1729879" cy="16344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dirty="0"/>
              <a:t>Methoden: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Molpro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Python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Linux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HPC </a:t>
            </a:r>
            <a:r>
              <a:rPr lang="de-AT" dirty="0" err="1"/>
              <a:t>cluster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4779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745A4DE-FAE6-4F2B-A541-92A33267C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2326" y="626435"/>
            <a:ext cx="1769502" cy="15867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Thema 3: Experimentell Motivierte Themen</a:t>
            </a:r>
            <a:endParaRPr lang="de-DE" i="1" baseline="-25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3DAEAB-D7D8-4901-AD14-D12055B0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361" y="1413514"/>
            <a:ext cx="8128907" cy="2970228"/>
          </a:xfrm>
        </p:spPr>
        <p:txBody>
          <a:bodyPr/>
          <a:lstStyle/>
          <a:p>
            <a:r>
              <a:rPr lang="de-AT" dirty="0"/>
              <a:t>Diverse Auswahl an Themen</a:t>
            </a:r>
          </a:p>
          <a:p>
            <a:r>
              <a:rPr lang="de-AT" dirty="0"/>
              <a:t>Enge Zusammenarbeit mit aktuellen Experimenten</a:t>
            </a:r>
          </a:p>
          <a:p>
            <a:r>
              <a:rPr lang="de-AT" dirty="0"/>
              <a:t>Neue Themen oft spontan verfügbar</a:t>
            </a:r>
          </a:p>
          <a:p>
            <a:r>
              <a:rPr lang="de-AT" dirty="0"/>
              <a:t>Aktuelle Beispiele:</a:t>
            </a:r>
          </a:p>
          <a:p>
            <a:pPr lvl="1"/>
            <a:r>
              <a:rPr lang="de-AT" dirty="0"/>
              <a:t>Yttriumoxid-Cluster YO(Y</a:t>
            </a:r>
            <a:r>
              <a:rPr lang="de-AT" baseline="-25000" dirty="0"/>
              <a:t>2</a:t>
            </a:r>
            <a:r>
              <a:rPr lang="de-AT" dirty="0"/>
              <a:t>O</a:t>
            </a:r>
            <a:r>
              <a:rPr lang="de-AT" baseline="-25000" dirty="0"/>
              <a:t>3</a:t>
            </a:r>
            <a:r>
              <a:rPr lang="de-AT" dirty="0"/>
              <a:t>)</a:t>
            </a:r>
            <a:r>
              <a:rPr lang="de-AT" i="1" baseline="-25000" dirty="0"/>
              <a:t>n</a:t>
            </a:r>
            <a:r>
              <a:rPr lang="de-AT" baseline="30000" dirty="0"/>
              <a:t>+</a:t>
            </a:r>
          </a:p>
          <a:p>
            <a:pPr lvl="1"/>
            <a:r>
              <a:rPr lang="de-AT" dirty="0"/>
              <a:t>Ethin-Cluster (C</a:t>
            </a:r>
            <a:r>
              <a:rPr lang="de-AT" baseline="-25000" dirty="0"/>
              <a:t>2</a:t>
            </a:r>
            <a:r>
              <a:rPr lang="de-AT" dirty="0"/>
              <a:t>H</a:t>
            </a:r>
            <a:r>
              <a:rPr lang="de-AT" baseline="-25000" dirty="0"/>
              <a:t>2</a:t>
            </a:r>
            <a:r>
              <a:rPr lang="de-AT" dirty="0"/>
              <a:t>)</a:t>
            </a:r>
            <a:r>
              <a:rPr lang="de-AT" i="1" baseline="-25000" dirty="0"/>
              <a:t>n</a:t>
            </a:r>
            <a:r>
              <a:rPr lang="de-AT" baseline="30000" dirty="0"/>
              <a:t>+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21659-93D8-4300-B8E7-8BEEA3B2ED24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t>6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F395B8-246A-4C15-A97F-393B4A98A488}"/>
              </a:ext>
            </a:extLst>
          </p:cNvPr>
          <p:cNvSpPr txBox="1"/>
          <p:nvPr/>
        </p:nvSpPr>
        <p:spPr>
          <a:xfrm>
            <a:off x="7628015" y="6383812"/>
            <a:ext cx="3599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Kontakt: </a:t>
            </a:r>
            <a:r>
              <a:rPr lang="de-DE" sz="1200" dirty="0" err="1">
                <a:hlinkClick r:id="rId3"/>
              </a:rPr>
              <a:t>milan.oncak</a:t>
            </a:r>
            <a:r>
              <a:rPr lang="en-US" sz="1200" dirty="0">
                <a:hlinkClick r:id="rId3"/>
              </a:rPr>
              <a:t>@uibk.ac.at</a:t>
            </a:r>
            <a:r>
              <a:rPr lang="en-US" sz="1200" dirty="0"/>
              <a:t>, </a:t>
            </a:r>
            <a:r>
              <a:rPr lang="en-US" sz="1200" dirty="0" err="1"/>
              <a:t>Raum</a:t>
            </a:r>
            <a:r>
              <a:rPr lang="en-US" sz="1200" dirty="0"/>
              <a:t> 3/5</a:t>
            </a:r>
          </a:p>
          <a:p>
            <a:r>
              <a:rPr lang="de-AT" sz="1200" dirty="0">
                <a:hlinkClick r:id="rId4"/>
              </a:rPr>
              <a:t>www.uibk.ac.at/ionen-angewandte-physik/photophys/</a:t>
            </a:r>
            <a:endParaRPr lang="de-AT" sz="1200" dirty="0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8DF8676B-C625-4C97-9A2E-5A794311E5A3}"/>
              </a:ext>
            </a:extLst>
          </p:cNvPr>
          <p:cNvSpPr/>
          <p:nvPr/>
        </p:nvSpPr>
        <p:spPr>
          <a:xfrm>
            <a:off x="11028977" y="1517293"/>
            <a:ext cx="193901" cy="1867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861AD0-2298-420C-9362-68EB1691E6F1}"/>
              </a:ext>
            </a:extLst>
          </p:cNvPr>
          <p:cNvSpPr txBox="1"/>
          <p:nvPr/>
        </p:nvSpPr>
        <p:spPr>
          <a:xfrm>
            <a:off x="10277573" y="3927713"/>
            <a:ext cx="1715466" cy="22474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dirty="0"/>
              <a:t>Methoden: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/>
              <a:t>Gaussian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/>
              <a:t>xTB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/>
              <a:t>Molden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/>
              <a:t>Chemcraft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Linux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HPC </a:t>
            </a:r>
            <a:r>
              <a:rPr lang="de-AT" dirty="0" err="1"/>
              <a:t>cluster</a:t>
            </a:r>
            <a:endParaRPr lang="de-AT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66F9D75-4886-4627-A35F-B3857639D6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457" y="2898628"/>
            <a:ext cx="2903964" cy="20944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281B0A-9289-4288-A727-06056C6CCF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8976" y="5505799"/>
            <a:ext cx="1740973" cy="32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0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1215F3A-D6FB-49AE-9B79-AF9C370B0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2326" y="626435"/>
            <a:ext cx="1769502" cy="15867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Thema 4: Genetische Algorithmen</a:t>
            </a:r>
            <a:endParaRPr lang="de-DE" i="1" baseline="-25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1659-93D8-4300-B8E7-8BEEA3B2ED24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t>7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F395B8-246A-4C15-A97F-393B4A98A488}"/>
              </a:ext>
            </a:extLst>
          </p:cNvPr>
          <p:cNvSpPr txBox="1"/>
          <p:nvPr/>
        </p:nvSpPr>
        <p:spPr>
          <a:xfrm>
            <a:off x="7628015" y="6383812"/>
            <a:ext cx="3599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Kontakt: </a:t>
            </a:r>
            <a:r>
              <a:rPr lang="de-DE" sz="1200" dirty="0" err="1">
                <a:hlinkClick r:id="rId3"/>
              </a:rPr>
              <a:t>milan.oncak</a:t>
            </a:r>
            <a:r>
              <a:rPr lang="en-US" sz="1200" dirty="0">
                <a:hlinkClick r:id="rId3"/>
              </a:rPr>
              <a:t>@uibk.ac.at</a:t>
            </a:r>
            <a:r>
              <a:rPr lang="en-US" sz="1200" dirty="0"/>
              <a:t>, </a:t>
            </a:r>
            <a:r>
              <a:rPr lang="en-US" sz="1200" dirty="0" err="1"/>
              <a:t>Raum</a:t>
            </a:r>
            <a:r>
              <a:rPr lang="en-US" sz="1200" dirty="0"/>
              <a:t> 3/5</a:t>
            </a:r>
          </a:p>
          <a:p>
            <a:r>
              <a:rPr lang="de-AT" sz="1200" dirty="0">
                <a:hlinkClick r:id="rId4"/>
              </a:rPr>
              <a:t>www.uibk.ac.at/ionen-angewandte-physik/photophys/</a:t>
            </a:r>
            <a:endParaRPr lang="de-AT" sz="1200" dirty="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4093769A-BCA0-46F4-8D76-048737E226D8}"/>
              </a:ext>
            </a:extLst>
          </p:cNvPr>
          <p:cNvSpPr/>
          <p:nvPr/>
        </p:nvSpPr>
        <p:spPr>
          <a:xfrm>
            <a:off x="11256849" y="1570046"/>
            <a:ext cx="193901" cy="1867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AB73DD-6DA2-A5FD-2D8A-C9E89A4E91F2}"/>
              </a:ext>
            </a:extLst>
          </p:cNvPr>
          <p:cNvSpPr txBox="1"/>
          <p:nvPr/>
        </p:nvSpPr>
        <p:spPr>
          <a:xfrm>
            <a:off x="304800" y="1413513"/>
            <a:ext cx="85697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Genetische Algorithmen: Metaheuristisches Optimierungsverfahren, um Systeme mit geeigneten Eigenschaften zu finden</a:t>
            </a:r>
          </a:p>
          <a:p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/>
              <a:t>Neue Funktionalitäten in bestehendem Code implementieren z.B. Optimierung photochemischer Eigenschaften</a:t>
            </a:r>
          </a:p>
        </p:txBody>
      </p:sp>
      <p:pic>
        <p:nvPicPr>
          <p:cNvPr id="9" name="Picture 2" descr="Gitlab, logo, logos icon - Free download on Iconfinder">
            <a:extLst>
              <a:ext uri="{FF2B5EF4-FFF2-40B4-BE49-F238E27FC236}">
                <a16:creationId xmlns:a16="http://schemas.microsoft.com/office/drawing/2014/main" id="{A400B220-D363-B62C-761A-BF86F5FDB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011" y="2204184"/>
            <a:ext cx="848050" cy="8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3C187FE-6E08-5899-1437-10F9D651B7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" t="6670" r="7115" b="10625"/>
          <a:stretch/>
        </p:blipFill>
        <p:spPr>
          <a:xfrm>
            <a:off x="11138560" y="2253056"/>
            <a:ext cx="790442" cy="7776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7E44CAE-E76F-CA56-A541-DD88A97CA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46"/>
          <a:stretch/>
        </p:blipFill>
        <p:spPr bwMode="auto">
          <a:xfrm>
            <a:off x="868135" y="3427000"/>
            <a:ext cx="4136572" cy="250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38201E-ECEB-F62A-F795-DF2B9D0D53C2}"/>
              </a:ext>
            </a:extLst>
          </p:cNvPr>
          <p:cNvSpPr txBox="1"/>
          <p:nvPr/>
        </p:nvSpPr>
        <p:spPr>
          <a:xfrm>
            <a:off x="1117145" y="6432550"/>
            <a:ext cx="323033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hlinkClick r:id="rId8"/>
              </a:rPr>
              <a:t>https://</a:t>
            </a:r>
            <a:r>
              <a:rPr lang="en-GB" sz="800" dirty="0" err="1">
                <a:hlinkClick r:id="rId8"/>
              </a:rPr>
              <a:t>www.sciencedirect.com</a:t>
            </a:r>
            <a:r>
              <a:rPr lang="en-GB" sz="800" dirty="0">
                <a:hlinkClick r:id="rId8"/>
              </a:rPr>
              <a:t>/science/article/</a:t>
            </a:r>
            <a:r>
              <a:rPr lang="en-GB" sz="800" dirty="0" err="1">
                <a:hlinkClick r:id="rId8"/>
              </a:rPr>
              <a:t>pii</a:t>
            </a:r>
            <a:r>
              <a:rPr lang="en-GB" sz="800" dirty="0">
                <a:hlinkClick r:id="rId8"/>
              </a:rPr>
              <a:t>/S0927025620305589</a:t>
            </a:r>
            <a:endParaRPr lang="en-AT" sz="800" dirty="0"/>
          </a:p>
        </p:txBody>
      </p:sp>
      <p:pic>
        <p:nvPicPr>
          <p:cNvPr id="16" name="Picture 15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84F3929F-AA27-1748-EA9C-D0B71CC7A3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35" y="2888766"/>
            <a:ext cx="3395604" cy="31041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39A7DA-CA28-47FE-BD05-C4810D726C5E}"/>
              </a:ext>
            </a:extLst>
          </p:cNvPr>
          <p:cNvSpPr txBox="1"/>
          <p:nvPr/>
        </p:nvSpPr>
        <p:spPr>
          <a:xfrm>
            <a:off x="10279980" y="4231472"/>
            <a:ext cx="1755143" cy="13280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dirty="0"/>
              <a:t>Methoden: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Python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Linux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HPC </a:t>
            </a:r>
            <a:r>
              <a:rPr lang="de-DE" dirty="0" err="1"/>
              <a:t>cluster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7175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2D766AB-7078-4522-A74F-2BF6F82AA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2326" y="626435"/>
            <a:ext cx="1769502" cy="15867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Thema 5: PIMC (Path Integral Monte Carlo)</a:t>
            </a:r>
            <a:endParaRPr lang="de-DE" i="1" baseline="-25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1659-93D8-4300-B8E7-8BEEA3B2ED24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t>8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F395B8-246A-4C15-A97F-393B4A98A488}"/>
              </a:ext>
            </a:extLst>
          </p:cNvPr>
          <p:cNvSpPr txBox="1"/>
          <p:nvPr/>
        </p:nvSpPr>
        <p:spPr>
          <a:xfrm>
            <a:off x="7628015" y="6383812"/>
            <a:ext cx="3599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Kontakt: </a:t>
            </a:r>
            <a:r>
              <a:rPr lang="de-DE" sz="1200" dirty="0" err="1">
                <a:hlinkClick r:id="rId3"/>
              </a:rPr>
              <a:t>milan.oncak</a:t>
            </a:r>
            <a:r>
              <a:rPr lang="en-US" sz="1200" dirty="0">
                <a:hlinkClick r:id="rId3"/>
              </a:rPr>
              <a:t>@uibk.ac.at</a:t>
            </a:r>
            <a:r>
              <a:rPr lang="en-US" sz="1200" dirty="0"/>
              <a:t>, </a:t>
            </a:r>
            <a:r>
              <a:rPr lang="en-US" sz="1200" dirty="0" err="1"/>
              <a:t>Raum</a:t>
            </a:r>
            <a:r>
              <a:rPr lang="en-US" sz="1200" dirty="0"/>
              <a:t> 3/5</a:t>
            </a:r>
          </a:p>
          <a:p>
            <a:r>
              <a:rPr lang="de-AT" sz="1200" dirty="0">
                <a:hlinkClick r:id="rId4"/>
              </a:rPr>
              <a:t>www.uibk.ac.at/ionen-angewandte-physik/photophys/</a:t>
            </a:r>
            <a:endParaRPr lang="de-AT" sz="1200" dirty="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4093769A-BCA0-46F4-8D76-048737E226D8}"/>
              </a:ext>
            </a:extLst>
          </p:cNvPr>
          <p:cNvSpPr/>
          <p:nvPr/>
        </p:nvSpPr>
        <p:spPr>
          <a:xfrm>
            <a:off x="11506733" y="1358899"/>
            <a:ext cx="193901" cy="1867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E0450E-BDED-17C6-E4DB-909428C67040}"/>
              </a:ext>
            </a:extLst>
          </p:cNvPr>
          <p:cNvSpPr txBox="1"/>
          <p:nvPr/>
        </p:nvSpPr>
        <p:spPr>
          <a:xfrm>
            <a:off x="304800" y="1413513"/>
            <a:ext cx="92800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Path Integral Monte Carlo: </a:t>
            </a:r>
            <a:r>
              <a:rPr lang="en-US" sz="1800" b="1" dirty="0">
                <a:solidFill>
                  <a:srgbClr val="FF0000"/>
                </a:solidFill>
              </a:rPr>
              <a:t>Wie </a:t>
            </a:r>
            <a:r>
              <a:rPr lang="de-DE" sz="1800" b="1" dirty="0">
                <a:solidFill>
                  <a:srgbClr val="FF0000"/>
                </a:solidFill>
              </a:rPr>
              <a:t>beschreibt man komplizierte Komplexe mit Übergangsmetallen, die in verschieden elektronischen Zuständen koexistieren?</a:t>
            </a:r>
          </a:p>
          <a:p>
            <a:br>
              <a:rPr lang="de-DE" sz="1800" b="1" dirty="0">
                <a:solidFill>
                  <a:srgbClr val="FF0000"/>
                </a:solidFill>
              </a:rPr>
            </a:br>
            <a:r>
              <a:rPr lang="de-DE" sz="1800" b="1" dirty="0"/>
              <a:t>Implementation un</a:t>
            </a:r>
            <a:r>
              <a:rPr lang="de-DE" b="1" dirty="0"/>
              <a:t>d Testung von einem „</a:t>
            </a:r>
            <a:r>
              <a:rPr lang="de-DE" b="1" dirty="0" err="1"/>
              <a:t>deep</a:t>
            </a:r>
            <a:r>
              <a:rPr lang="de-DE" b="1" dirty="0"/>
              <a:t> generative </a:t>
            </a:r>
            <a:r>
              <a:rPr lang="de-DE" b="1" dirty="0" err="1"/>
              <a:t>model</a:t>
            </a:r>
            <a:r>
              <a:rPr lang="de-DE" b="1" dirty="0"/>
              <a:t>“ z.B. VAE oder Flow-</a:t>
            </a:r>
            <a:r>
              <a:rPr lang="de-DE" b="1" dirty="0" err="1"/>
              <a:t>based</a:t>
            </a:r>
            <a:endParaRPr lang="de-DE" b="1" baseline="-25000" dirty="0"/>
          </a:p>
        </p:txBody>
      </p:sp>
      <p:pic>
        <p:nvPicPr>
          <p:cNvPr id="11" name="Picture 10" descr="A diagram of a algorithm&#10;&#10;Description automatically generated">
            <a:extLst>
              <a:ext uri="{FF2B5EF4-FFF2-40B4-BE49-F238E27FC236}">
                <a16:creationId xmlns:a16="http://schemas.microsoft.com/office/drawing/2014/main" id="{329DE9EC-E66A-9BE2-3840-ED3B8E3853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7" t="34338"/>
          <a:stretch/>
        </p:blipFill>
        <p:spPr>
          <a:xfrm>
            <a:off x="4676906" y="3557069"/>
            <a:ext cx="4473468" cy="22867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2781C2-DD54-3706-50EA-4F24C3089CB1}"/>
              </a:ext>
            </a:extLst>
          </p:cNvPr>
          <p:cNvSpPr txBox="1"/>
          <p:nvPr/>
        </p:nvSpPr>
        <p:spPr>
          <a:xfrm>
            <a:off x="1127806" y="6410911"/>
            <a:ext cx="277064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T" sz="800" dirty="0">
                <a:hlinkClick r:id="rId6"/>
              </a:rPr>
              <a:t>https://lilianweng.github.io/posts/2018-10-13-flow-models/</a:t>
            </a:r>
            <a:endParaRPr lang="en-AT" sz="800" dirty="0"/>
          </a:p>
        </p:txBody>
      </p:sp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9A09BFE-0EC7-F8C7-688C-95566619AE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0450" y="2301730"/>
            <a:ext cx="1207173" cy="679033"/>
          </a:xfrm>
          <a:prstGeom prst="rect">
            <a:avLst/>
          </a:prstGeom>
        </p:spPr>
      </p:pic>
      <p:pic>
        <p:nvPicPr>
          <p:cNvPr id="14" name="Content Placeholder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CE987F8-7FC3-CC59-D702-2A0DF9B1E2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39966" y="2274479"/>
            <a:ext cx="733534" cy="733534"/>
          </a:xfrm>
          <a:prstGeom prst="rect">
            <a:avLst/>
          </a:prstGeom>
        </p:spPr>
      </p:pic>
      <p:pic>
        <p:nvPicPr>
          <p:cNvPr id="17" name="Picture 16" descr="A drawing of a line&#10;&#10;Description automatically generated">
            <a:extLst>
              <a:ext uri="{FF2B5EF4-FFF2-40B4-BE49-F238E27FC236}">
                <a16:creationId xmlns:a16="http://schemas.microsoft.com/office/drawing/2014/main" id="{B940BAF7-15F1-4B0A-4F43-B5C9253B853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443" t="27289" r="41176" b="25303"/>
          <a:stretch/>
        </p:blipFill>
        <p:spPr>
          <a:xfrm>
            <a:off x="662035" y="3104166"/>
            <a:ext cx="3433266" cy="23403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44C88F-C5B7-7E0C-81F8-B216020F91DB}"/>
                  </a:ext>
                </a:extLst>
              </p:cNvPr>
              <p:cNvSpPr txBox="1"/>
              <p:nvPr/>
            </p:nvSpPr>
            <p:spPr>
              <a:xfrm>
                <a:off x="662035" y="5444487"/>
                <a:ext cx="3513013" cy="8072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de-A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AT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de-A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de-AT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A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AT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de-A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AT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de-A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  <m:r>
                                <a:rPr lang="de-AT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p>
                          </m:sSup>
                        </m:e>
                      </m:nary>
                      <m:r>
                        <a:rPr lang="de-A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⟷</m:t>
                      </m:r>
                      <m:r>
                        <a:rPr lang="de-A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de-A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de-A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de-A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de-AT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AT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AT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AT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AT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AT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AT" sz="20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de-AT" sz="20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A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AT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44C88F-C5B7-7E0C-81F8-B216020F9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35" y="5444487"/>
                <a:ext cx="3513013" cy="8072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4B8B444-1A8B-4517-8B1D-ABCAB16C0A68}"/>
              </a:ext>
            </a:extLst>
          </p:cNvPr>
          <p:cNvSpPr txBox="1"/>
          <p:nvPr/>
        </p:nvSpPr>
        <p:spPr>
          <a:xfrm>
            <a:off x="9731980" y="4231472"/>
            <a:ext cx="2303144" cy="16344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dirty="0"/>
              <a:t>Methoden: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Python/</a:t>
            </a:r>
            <a:r>
              <a:rPr lang="de-DE" dirty="0" err="1"/>
              <a:t>PyTorch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C++/</a:t>
            </a:r>
            <a:r>
              <a:rPr lang="de-DE" dirty="0" err="1"/>
              <a:t>LibTorch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Linux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HPC </a:t>
            </a:r>
            <a:r>
              <a:rPr lang="de-DE" dirty="0" err="1"/>
              <a:t>cluster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61978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763</Words>
  <Application>Microsoft Office PowerPoint</Application>
  <PresentationFormat>Widescreen</PresentationFormat>
  <Paragraphs>119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Wingdings</vt:lpstr>
      <vt:lpstr>Office</vt:lpstr>
      <vt:lpstr>Computational Photophysics </vt:lpstr>
      <vt:lpstr>Verständnis durch quantenchemische Rechnungen</vt:lpstr>
      <vt:lpstr>Theoretische Chemische Physik</vt:lpstr>
      <vt:lpstr>Thema 1: Aktivierung von CO2</vt:lpstr>
      <vt:lpstr>Thema 2: Astrophysik – Diffuse Interstellare Banden (DIBs)</vt:lpstr>
      <vt:lpstr>Thema 3: Experimentell Motivierte Themen</vt:lpstr>
      <vt:lpstr>Thema 4: Genetische Algorithmen</vt:lpstr>
      <vt:lpstr>Thema 5: PIMC (Path Integral Monte Carlo)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Jakob Heller</dc:creator>
  <cp:lastModifiedBy>Schöpfer, Gabriel</cp:lastModifiedBy>
  <cp:revision>845</cp:revision>
  <dcterms:created xsi:type="dcterms:W3CDTF">2018-07-09T10:54:53Z</dcterms:created>
  <dcterms:modified xsi:type="dcterms:W3CDTF">2025-01-07T15:13:23Z</dcterms:modified>
</cp:coreProperties>
</file>